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74" r:id="rId5"/>
    <p:sldId id="261" r:id="rId6"/>
    <p:sldId id="259" r:id="rId7"/>
    <p:sldId id="260" r:id="rId8"/>
    <p:sldId id="262" r:id="rId9"/>
    <p:sldId id="263" r:id="rId10"/>
    <p:sldId id="264" r:id="rId11"/>
    <p:sldId id="265" r:id="rId12"/>
    <p:sldId id="266" r:id="rId13"/>
    <p:sldId id="273" r:id="rId14"/>
    <p:sldId id="267" r:id="rId15"/>
    <p:sldId id="272" r:id="rId16"/>
    <p:sldId id="271" r:id="rId17"/>
  </p:sldIdLst>
  <p:sldSz cx="18288000" cy="10287000"/>
  <p:notesSz cx="6858000" cy="9144000"/>
  <p:embeddedFontLst>
    <p:embeddedFont>
      <p:font typeface="Open Sauce" panose="020B0604020202020204" charset="0"/>
      <p:regular r:id="rId19"/>
    </p:embeddedFont>
    <p:embeddedFont>
      <p:font typeface="Public Sans Bold" panose="020B0604020202020204" charset="0"/>
      <p:regular r:id="rId20"/>
    </p:embeddedFont>
    <p:embeddedFont>
      <p:font typeface="TT Milks Casual 700 One"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1954CC-34FD-20BD-0D99-525467653240}" v="647" dt="2025-03-05T16:24:56.972"/>
    <p1510:client id="{1B736EE9-5999-E7C5-DD71-3A9E7B0023B4}" v="441" dt="2025-03-05T20:48:13.079"/>
    <p1510:client id="{F63658F8-93B3-8E6A-1947-C012BDDFAC50}" v="1462" dt="2025-03-05T20:10:52.2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1060" y="5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44CF6A-B847-4B30-9AD2-36F7A830F2E0}" type="datetimeFigureOut">
              <a:rPr lang="en-US" smtClean="0"/>
              <a:t>3/5/2025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4E682C-3EB2-46C1-8D63-AC89AB0BDABC}" type="slidenum">
              <a:rPr lang="en-US" smtClean="0"/>
              <a:t>‹#›</a:t>
            </a:fld>
            <a:endParaRPr lang="en-US"/>
          </a:p>
        </p:txBody>
      </p:sp>
    </p:spTree>
    <p:extLst>
      <p:ext uri="{BB962C8B-B14F-4D97-AF65-F5344CB8AC3E}">
        <p14:creationId xmlns:p14="http://schemas.microsoft.com/office/powerpoint/2010/main" val="4133379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4E682C-3EB2-46C1-8D63-AC89AB0BDABC}" type="slidenum">
              <a:rPr lang="en-US" smtClean="0"/>
              <a:t>5</a:t>
            </a:fld>
            <a:endParaRPr lang="en-US"/>
          </a:p>
        </p:txBody>
      </p:sp>
    </p:spTree>
    <p:extLst>
      <p:ext uri="{BB962C8B-B14F-4D97-AF65-F5344CB8AC3E}">
        <p14:creationId xmlns:p14="http://schemas.microsoft.com/office/powerpoint/2010/main" val="695619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6.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1.sv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0.png"/><Relationship Id="rId5" Type="http://schemas.openxmlformats.org/officeDocument/2006/relationships/image" Target="../media/image6.png"/><Relationship Id="rId15" Type="http://schemas.openxmlformats.org/officeDocument/2006/relationships/image" Target="../media/image14.png"/><Relationship Id="rId10" Type="http://schemas.openxmlformats.org/officeDocument/2006/relationships/image" Target="../media/image23.svg"/><Relationship Id="rId4" Type="http://schemas.openxmlformats.org/officeDocument/2006/relationships/image" Target="../media/image5.svg"/><Relationship Id="rId9" Type="http://schemas.openxmlformats.org/officeDocument/2006/relationships/image" Target="../media/image22.pn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5.sv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5.sv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200000">
            <a:off x="3982357" y="-4327071"/>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416" r="-83416"/>
            </a:stretch>
          </a:blipFill>
        </p:spPr>
        <p:txBody>
          <a:bodyPr/>
          <a:lstStyle/>
          <a:p>
            <a:endParaRPr lang="en-US"/>
          </a:p>
        </p:txBody>
      </p:sp>
      <p:sp>
        <p:nvSpPr>
          <p:cNvPr id="3" name="Freeform 3"/>
          <p:cNvSpPr/>
          <p:nvPr/>
        </p:nvSpPr>
        <p:spPr>
          <a:xfrm>
            <a:off x="12249345" y="1879847"/>
            <a:ext cx="5700296" cy="6491021"/>
          </a:xfrm>
          <a:custGeom>
            <a:avLst/>
            <a:gdLst/>
            <a:ahLst/>
            <a:cxnLst/>
            <a:rect l="l" t="t" r="r" b="b"/>
            <a:pathLst>
              <a:path w="5700296" h="6491021">
                <a:moveTo>
                  <a:pt x="0" y="0"/>
                </a:moveTo>
                <a:lnTo>
                  <a:pt x="5700296" y="0"/>
                </a:lnTo>
                <a:lnTo>
                  <a:pt x="5700296" y="6491020"/>
                </a:lnTo>
                <a:lnTo>
                  <a:pt x="0" y="6491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2496043" y="8985429"/>
            <a:ext cx="6517111" cy="2916407"/>
          </a:xfrm>
          <a:custGeom>
            <a:avLst/>
            <a:gdLst/>
            <a:ahLst/>
            <a:cxnLst/>
            <a:rect l="l" t="t" r="r" b="b"/>
            <a:pathLst>
              <a:path w="6517111" h="2916407">
                <a:moveTo>
                  <a:pt x="0" y="0"/>
                </a:moveTo>
                <a:lnTo>
                  <a:pt x="6517111" y="0"/>
                </a:lnTo>
                <a:lnTo>
                  <a:pt x="6517111" y="2916407"/>
                </a:lnTo>
                <a:lnTo>
                  <a:pt x="0" y="29164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534967" y="-743084"/>
            <a:ext cx="6670249" cy="1592522"/>
          </a:xfrm>
          <a:custGeom>
            <a:avLst/>
            <a:gdLst/>
            <a:ahLst/>
            <a:cxnLst/>
            <a:rect l="l" t="t" r="r" b="b"/>
            <a:pathLst>
              <a:path w="6670249" h="1592522">
                <a:moveTo>
                  <a:pt x="0" y="0"/>
                </a:moveTo>
                <a:lnTo>
                  <a:pt x="6670249" y="0"/>
                </a:lnTo>
                <a:lnTo>
                  <a:pt x="6670249" y="1592522"/>
                </a:lnTo>
                <a:lnTo>
                  <a:pt x="0" y="15925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7259300" y="741599"/>
            <a:ext cx="2446977" cy="2939311"/>
          </a:xfrm>
          <a:custGeom>
            <a:avLst/>
            <a:gdLst/>
            <a:ahLst/>
            <a:cxnLst/>
            <a:rect l="l" t="t" r="r" b="b"/>
            <a:pathLst>
              <a:path w="2446977" h="2939311">
                <a:moveTo>
                  <a:pt x="0" y="0"/>
                </a:moveTo>
                <a:lnTo>
                  <a:pt x="2446977" y="0"/>
                </a:lnTo>
                <a:lnTo>
                  <a:pt x="2446977" y="2939311"/>
                </a:lnTo>
                <a:lnTo>
                  <a:pt x="0" y="29393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2838772" y="9401321"/>
            <a:ext cx="6242672" cy="1771358"/>
          </a:xfrm>
          <a:custGeom>
            <a:avLst/>
            <a:gdLst/>
            <a:ahLst/>
            <a:cxnLst/>
            <a:rect l="l" t="t" r="r" b="b"/>
            <a:pathLst>
              <a:path w="6242672" h="1771358">
                <a:moveTo>
                  <a:pt x="0" y="0"/>
                </a:moveTo>
                <a:lnTo>
                  <a:pt x="6242672" y="0"/>
                </a:lnTo>
                <a:lnTo>
                  <a:pt x="6242672" y="1771358"/>
                </a:lnTo>
                <a:lnTo>
                  <a:pt x="0" y="177135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a:off x="4781314" y="9258300"/>
            <a:ext cx="5746817" cy="2643536"/>
          </a:xfrm>
          <a:custGeom>
            <a:avLst/>
            <a:gdLst/>
            <a:ahLst/>
            <a:cxnLst/>
            <a:rect l="l" t="t" r="r" b="b"/>
            <a:pathLst>
              <a:path w="5746817" h="2643536">
                <a:moveTo>
                  <a:pt x="0" y="0"/>
                </a:moveTo>
                <a:lnTo>
                  <a:pt x="5746817" y="0"/>
                </a:lnTo>
                <a:lnTo>
                  <a:pt x="5746817" y="2643536"/>
                </a:lnTo>
                <a:lnTo>
                  <a:pt x="0" y="264353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0" name="Freeform 10"/>
          <p:cNvSpPr/>
          <p:nvPr/>
        </p:nvSpPr>
        <p:spPr>
          <a:xfrm rot="-10800000">
            <a:off x="13157143" y="-2818138"/>
            <a:ext cx="3866169" cy="3846838"/>
          </a:xfrm>
          <a:custGeom>
            <a:avLst/>
            <a:gdLst/>
            <a:ahLst/>
            <a:cxnLst/>
            <a:rect l="l" t="t" r="r" b="b"/>
            <a:pathLst>
              <a:path w="3866169" h="3846838">
                <a:moveTo>
                  <a:pt x="0" y="0"/>
                </a:moveTo>
                <a:lnTo>
                  <a:pt x="3866169" y="0"/>
                </a:lnTo>
                <a:lnTo>
                  <a:pt x="3866169" y="3846838"/>
                </a:lnTo>
                <a:lnTo>
                  <a:pt x="0" y="3846838"/>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1" name="TextBox 11"/>
          <p:cNvSpPr txBox="1"/>
          <p:nvPr/>
        </p:nvSpPr>
        <p:spPr>
          <a:xfrm>
            <a:off x="1043662" y="1884644"/>
            <a:ext cx="12771672" cy="2154436"/>
          </a:xfrm>
          <a:prstGeom prst="rect">
            <a:avLst/>
          </a:prstGeom>
        </p:spPr>
        <p:txBody>
          <a:bodyPr wrap="square" lIns="0" tIns="0" rIns="0" bIns="0" rtlCol="0" anchor="t">
            <a:spAutoFit/>
          </a:bodyPr>
          <a:lstStyle/>
          <a:p>
            <a:pPr algn="l">
              <a:lnSpc>
                <a:spcPts val="8418"/>
              </a:lnSpc>
            </a:pPr>
            <a:r>
              <a:rPr lang="en-US" sz="7400" spc="42" dirty="0">
                <a:solidFill>
                  <a:srgbClr val="FFCC00"/>
                </a:solidFill>
                <a:latin typeface="Times New Roman"/>
                <a:ea typeface="TT Milks Casual 700 One"/>
                <a:cs typeface="TT Milks Casual 700 One"/>
                <a:sym typeface="TT Milks Casual 700 One"/>
              </a:rPr>
              <a:t>TRACKING WELLNESS: FITNESS AND NUTRITION</a:t>
            </a:r>
            <a:endParaRPr lang="en-US" sz="7400" spc="42" dirty="0">
              <a:solidFill>
                <a:srgbClr val="FFCC00"/>
              </a:solidFill>
              <a:latin typeface="Times New Roman"/>
              <a:ea typeface="TT Milks Casual 700 One"/>
              <a:cs typeface="TT Milks Casual 700 One"/>
            </a:endParaRPr>
          </a:p>
        </p:txBody>
      </p:sp>
      <p:sp>
        <p:nvSpPr>
          <p:cNvPr id="12" name="TextBox 12"/>
          <p:cNvSpPr txBox="1"/>
          <p:nvPr/>
        </p:nvSpPr>
        <p:spPr>
          <a:xfrm>
            <a:off x="1038663" y="4813699"/>
            <a:ext cx="7483954" cy="6412012"/>
          </a:xfrm>
          <a:prstGeom prst="rect">
            <a:avLst/>
          </a:prstGeom>
        </p:spPr>
        <p:txBody>
          <a:bodyPr lIns="0" tIns="0" rIns="0" bIns="0" rtlCol="0" anchor="t">
            <a:spAutoFit/>
          </a:bodyPr>
          <a:lstStyle/>
          <a:p>
            <a:pPr algn="l">
              <a:lnSpc>
                <a:spcPts val="5020"/>
              </a:lnSpc>
            </a:pPr>
            <a:r>
              <a:rPr lang="en-US" sz="4900" spc="-118" dirty="0">
                <a:solidFill>
                  <a:schemeClr val="bg1"/>
                </a:solidFill>
                <a:latin typeface="Times New Roman"/>
                <a:ea typeface="TT Milks Casual 700 One"/>
                <a:cs typeface="TT Milks Casual 700 One"/>
                <a:sym typeface="TT Milks Casual 700 One"/>
              </a:rPr>
              <a:t>TEAM MEMBERS :</a:t>
            </a:r>
            <a:endParaRPr lang="en-US" sz="4900" spc="-118" dirty="0">
              <a:solidFill>
                <a:schemeClr val="bg1"/>
              </a:solidFill>
              <a:latin typeface="Times New Roman"/>
              <a:ea typeface="TT Milks Casual 700 One"/>
              <a:cs typeface="TT Milks Casual 700 One"/>
            </a:endParaRPr>
          </a:p>
          <a:p>
            <a:pPr algn="l">
              <a:lnSpc>
                <a:spcPts val="5020"/>
              </a:lnSpc>
            </a:pPr>
            <a:r>
              <a:rPr lang="en-US" sz="4900" spc="-118" dirty="0">
                <a:solidFill>
                  <a:schemeClr val="bg1"/>
                </a:solidFill>
                <a:latin typeface="Times New Roman"/>
                <a:ea typeface="Antio"/>
                <a:cs typeface="Antio"/>
                <a:sym typeface="Antio"/>
              </a:rPr>
              <a:t>ANJALI DEVI LEDALLA</a:t>
            </a:r>
            <a:endParaRPr lang="en-US" sz="4900" spc="-118" dirty="0">
              <a:solidFill>
                <a:schemeClr val="bg1"/>
              </a:solidFill>
              <a:latin typeface="Times New Roman"/>
              <a:ea typeface="Antio"/>
              <a:cs typeface="Antio"/>
            </a:endParaRPr>
          </a:p>
          <a:p>
            <a:pPr>
              <a:lnSpc>
                <a:spcPts val="5020"/>
              </a:lnSpc>
            </a:pPr>
            <a:r>
              <a:rPr lang="en-US" sz="4900" spc="-118" dirty="0">
                <a:solidFill>
                  <a:schemeClr val="bg1"/>
                </a:solidFill>
                <a:latin typeface="Times New Roman"/>
                <a:ea typeface="Antio"/>
                <a:cs typeface="Times New Roman"/>
              </a:rPr>
              <a:t>HOSSEIN TASHAKORI</a:t>
            </a:r>
          </a:p>
          <a:p>
            <a:pPr algn="l">
              <a:lnSpc>
                <a:spcPts val="5020"/>
              </a:lnSpc>
            </a:pPr>
            <a:r>
              <a:rPr lang="en-US" sz="4900" spc="-118" dirty="0">
                <a:solidFill>
                  <a:schemeClr val="bg1"/>
                </a:solidFill>
                <a:latin typeface="Times New Roman"/>
                <a:ea typeface="Antio"/>
                <a:cs typeface="Antio"/>
                <a:sym typeface="Antio"/>
              </a:rPr>
              <a:t>HARITHA KASARANENI</a:t>
            </a:r>
            <a:endParaRPr lang="en-US" sz="4900" spc="-118" dirty="0">
              <a:solidFill>
                <a:schemeClr val="bg1"/>
              </a:solidFill>
              <a:latin typeface="Times New Roman"/>
              <a:ea typeface="Antio"/>
              <a:cs typeface="Antio"/>
            </a:endParaRPr>
          </a:p>
          <a:p>
            <a:pPr algn="l">
              <a:lnSpc>
                <a:spcPts val="5020"/>
              </a:lnSpc>
            </a:pPr>
            <a:r>
              <a:rPr lang="en-US" sz="4900" spc="-118" dirty="0">
                <a:solidFill>
                  <a:schemeClr val="bg1"/>
                </a:solidFill>
                <a:latin typeface="Times New Roman"/>
                <a:ea typeface="Antio"/>
                <a:cs typeface="Antio"/>
                <a:sym typeface="Antio"/>
              </a:rPr>
              <a:t>MOUNISH REDDY DODDA</a:t>
            </a:r>
            <a:endParaRPr lang="en-US" sz="4900" spc="-118" dirty="0">
              <a:solidFill>
                <a:schemeClr val="bg1"/>
              </a:solidFill>
              <a:latin typeface="Times New Roman"/>
              <a:ea typeface="Antio"/>
              <a:cs typeface="Antio"/>
            </a:endParaRPr>
          </a:p>
          <a:p>
            <a:pPr>
              <a:lnSpc>
                <a:spcPts val="5020"/>
              </a:lnSpc>
            </a:pPr>
            <a:endParaRPr lang="en-US" sz="4900" spc="-118" dirty="0">
              <a:solidFill>
                <a:schemeClr val="bg1"/>
              </a:solidFill>
              <a:latin typeface="Times New Roman"/>
              <a:ea typeface="Antio"/>
              <a:cs typeface="Antio"/>
            </a:endParaRPr>
          </a:p>
          <a:p>
            <a:pPr algn="l">
              <a:lnSpc>
                <a:spcPts val="5020"/>
              </a:lnSpc>
            </a:pPr>
            <a:endParaRPr lang="en-US" sz="4900" spc="-118">
              <a:solidFill>
                <a:schemeClr val="bg1"/>
              </a:solidFill>
              <a:latin typeface="Times New Roman"/>
              <a:ea typeface="Antio"/>
              <a:cs typeface="Antio"/>
            </a:endParaRPr>
          </a:p>
          <a:p>
            <a:pPr marL="0" lvl="0" indent="0" algn="l">
              <a:lnSpc>
                <a:spcPts val="5020"/>
              </a:lnSpc>
            </a:pPr>
            <a:endParaRPr lang="en-US" sz="4900" spc="-118">
              <a:solidFill>
                <a:schemeClr val="bg1"/>
              </a:solidFill>
              <a:latin typeface="Times New Roman"/>
              <a:ea typeface="Antio"/>
              <a:cs typeface="Antio"/>
            </a:endParaRPr>
          </a:p>
          <a:p>
            <a:pPr>
              <a:lnSpc>
                <a:spcPts val="5020"/>
              </a:lnSpc>
              <a:spcBef>
                <a:spcPct val="0"/>
              </a:spcBef>
            </a:pPr>
            <a:endParaRPr lang="en-US" sz="4900" spc="-118">
              <a:solidFill>
                <a:schemeClr val="bg1"/>
              </a:solidFill>
              <a:latin typeface="Times New Roman"/>
              <a:ea typeface="Antio"/>
              <a:cs typeface="Antio"/>
            </a:endParaRPr>
          </a:p>
          <a:p>
            <a:pPr>
              <a:lnSpc>
                <a:spcPts val="5020"/>
              </a:lnSpc>
              <a:spcBef>
                <a:spcPct val="0"/>
              </a:spcBef>
            </a:pPr>
            <a:r>
              <a:rPr lang="en-US" sz="4900" spc="-118" dirty="0">
                <a:solidFill>
                  <a:schemeClr val="bg1"/>
                </a:solidFill>
                <a:latin typeface="Times New Roman"/>
                <a:ea typeface="Antio"/>
                <a:cs typeface="Antio"/>
              </a:rPr>
              <a:t>HO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416" r="-83416"/>
            </a:stretch>
          </a:blipFill>
        </p:spPr>
        <p:txBody>
          <a:bodyPr/>
          <a:lstStyle/>
          <a:p>
            <a:endParaRPr lang="en-US"/>
          </a:p>
        </p:txBody>
      </p:sp>
      <p:grpSp>
        <p:nvGrpSpPr>
          <p:cNvPr id="3" name="Group 3"/>
          <p:cNvGrpSpPr/>
          <p:nvPr/>
        </p:nvGrpSpPr>
        <p:grpSpPr>
          <a:xfrm>
            <a:off x="375225" y="2405984"/>
            <a:ext cx="5585907" cy="7720254"/>
            <a:chOff x="0" y="0"/>
            <a:chExt cx="1742100" cy="2407747"/>
          </a:xfrm>
        </p:grpSpPr>
        <p:sp>
          <p:nvSpPr>
            <p:cNvPr id="4" name="Freeform 4"/>
            <p:cNvSpPr/>
            <p:nvPr/>
          </p:nvSpPr>
          <p:spPr>
            <a:xfrm>
              <a:off x="0" y="0"/>
              <a:ext cx="1742100" cy="2407747"/>
            </a:xfrm>
            <a:custGeom>
              <a:avLst/>
              <a:gdLst/>
              <a:ahLst/>
              <a:cxnLst/>
              <a:rect l="l" t="t" r="r" b="b"/>
              <a:pathLst>
                <a:path w="1742100" h="2407747">
                  <a:moveTo>
                    <a:pt x="24948" y="0"/>
                  </a:moveTo>
                  <a:lnTo>
                    <a:pt x="1717152" y="0"/>
                  </a:lnTo>
                  <a:cubicBezTo>
                    <a:pt x="1730930" y="0"/>
                    <a:pt x="1742100" y="11169"/>
                    <a:pt x="1742100" y="24948"/>
                  </a:cubicBezTo>
                  <a:lnTo>
                    <a:pt x="1742100" y="2382800"/>
                  </a:lnTo>
                  <a:cubicBezTo>
                    <a:pt x="1742100" y="2389416"/>
                    <a:pt x="1739471" y="2395762"/>
                    <a:pt x="1734793" y="2400440"/>
                  </a:cubicBezTo>
                  <a:cubicBezTo>
                    <a:pt x="1730114" y="2405119"/>
                    <a:pt x="1723769" y="2407747"/>
                    <a:pt x="1717152" y="2407747"/>
                  </a:cubicBezTo>
                  <a:lnTo>
                    <a:pt x="24948" y="2407747"/>
                  </a:lnTo>
                  <a:cubicBezTo>
                    <a:pt x="18331" y="2407747"/>
                    <a:pt x="11986" y="2405119"/>
                    <a:pt x="7307" y="2400440"/>
                  </a:cubicBezTo>
                  <a:cubicBezTo>
                    <a:pt x="2628" y="2395762"/>
                    <a:pt x="0" y="2389416"/>
                    <a:pt x="0" y="2382800"/>
                  </a:cubicBezTo>
                  <a:lnTo>
                    <a:pt x="0" y="24948"/>
                  </a:lnTo>
                  <a:cubicBezTo>
                    <a:pt x="0" y="18331"/>
                    <a:pt x="2628" y="11986"/>
                    <a:pt x="7307" y="7307"/>
                  </a:cubicBezTo>
                  <a:cubicBezTo>
                    <a:pt x="11986" y="2628"/>
                    <a:pt x="18331" y="0"/>
                    <a:pt x="24948" y="0"/>
                  </a:cubicBezTo>
                  <a:close/>
                </a:path>
              </a:pathLst>
            </a:custGeom>
            <a:solidFill>
              <a:srgbClr val="DEE19A"/>
            </a:solidFill>
            <a:ln cap="sq">
              <a:noFill/>
              <a:prstDash val="solid"/>
              <a:miter/>
            </a:ln>
          </p:spPr>
          <p:txBody>
            <a:bodyPr/>
            <a:lstStyle/>
            <a:p>
              <a:endParaRPr lang="en-US">
                <a:latin typeface="Times New Roman"/>
                <a:cs typeface="Times New Roman"/>
              </a:endParaRPr>
            </a:p>
          </p:txBody>
        </p:sp>
        <p:sp>
          <p:nvSpPr>
            <p:cNvPr id="5" name="TextBox 5"/>
            <p:cNvSpPr txBox="1"/>
            <p:nvPr/>
          </p:nvSpPr>
          <p:spPr>
            <a:xfrm>
              <a:off x="0" y="28575"/>
              <a:ext cx="1742100" cy="2379172"/>
            </a:xfrm>
            <a:prstGeom prst="rect">
              <a:avLst/>
            </a:prstGeom>
          </p:spPr>
          <p:txBody>
            <a:bodyPr lIns="50800" tIns="50800" rIns="50800" bIns="50800" rtlCol="0" anchor="ctr"/>
            <a:lstStyle/>
            <a:p>
              <a:pPr marL="0" lvl="0" indent="0" algn="ctr">
                <a:lnSpc>
                  <a:spcPts val="1925"/>
                </a:lnSpc>
                <a:spcBef>
                  <a:spcPct val="0"/>
                </a:spcBef>
              </a:pPr>
              <a:endParaRPr>
                <a:latin typeface="Times New Roman"/>
                <a:cs typeface="Times New Roman"/>
              </a:endParaRPr>
            </a:p>
          </p:txBody>
        </p:sp>
      </p:grpSp>
      <p:grpSp>
        <p:nvGrpSpPr>
          <p:cNvPr id="6" name="Group 6"/>
          <p:cNvGrpSpPr/>
          <p:nvPr/>
        </p:nvGrpSpPr>
        <p:grpSpPr>
          <a:xfrm>
            <a:off x="6502093" y="2405984"/>
            <a:ext cx="5585907" cy="7720254"/>
            <a:chOff x="0" y="0"/>
            <a:chExt cx="1742100" cy="2407747"/>
          </a:xfrm>
        </p:grpSpPr>
        <p:sp>
          <p:nvSpPr>
            <p:cNvPr id="7" name="Freeform 7"/>
            <p:cNvSpPr/>
            <p:nvPr/>
          </p:nvSpPr>
          <p:spPr>
            <a:xfrm>
              <a:off x="0" y="0"/>
              <a:ext cx="1742100" cy="2407747"/>
            </a:xfrm>
            <a:custGeom>
              <a:avLst/>
              <a:gdLst/>
              <a:ahLst/>
              <a:cxnLst/>
              <a:rect l="l" t="t" r="r" b="b"/>
              <a:pathLst>
                <a:path w="1742100" h="2407747">
                  <a:moveTo>
                    <a:pt x="24948" y="0"/>
                  </a:moveTo>
                  <a:lnTo>
                    <a:pt x="1717152" y="0"/>
                  </a:lnTo>
                  <a:cubicBezTo>
                    <a:pt x="1730930" y="0"/>
                    <a:pt x="1742100" y="11169"/>
                    <a:pt x="1742100" y="24948"/>
                  </a:cubicBezTo>
                  <a:lnTo>
                    <a:pt x="1742100" y="2382800"/>
                  </a:lnTo>
                  <a:cubicBezTo>
                    <a:pt x="1742100" y="2389416"/>
                    <a:pt x="1739471" y="2395762"/>
                    <a:pt x="1734793" y="2400440"/>
                  </a:cubicBezTo>
                  <a:cubicBezTo>
                    <a:pt x="1730114" y="2405119"/>
                    <a:pt x="1723769" y="2407747"/>
                    <a:pt x="1717152" y="2407747"/>
                  </a:cubicBezTo>
                  <a:lnTo>
                    <a:pt x="24948" y="2407747"/>
                  </a:lnTo>
                  <a:cubicBezTo>
                    <a:pt x="18331" y="2407747"/>
                    <a:pt x="11986" y="2405119"/>
                    <a:pt x="7307" y="2400440"/>
                  </a:cubicBezTo>
                  <a:cubicBezTo>
                    <a:pt x="2628" y="2395762"/>
                    <a:pt x="0" y="2389416"/>
                    <a:pt x="0" y="2382800"/>
                  </a:cubicBezTo>
                  <a:lnTo>
                    <a:pt x="0" y="24948"/>
                  </a:lnTo>
                  <a:cubicBezTo>
                    <a:pt x="0" y="18331"/>
                    <a:pt x="2628" y="11986"/>
                    <a:pt x="7307" y="7307"/>
                  </a:cubicBezTo>
                  <a:cubicBezTo>
                    <a:pt x="11986" y="2628"/>
                    <a:pt x="18331" y="0"/>
                    <a:pt x="24948" y="0"/>
                  </a:cubicBezTo>
                  <a:close/>
                </a:path>
              </a:pathLst>
            </a:custGeom>
            <a:solidFill>
              <a:srgbClr val="DEE19A"/>
            </a:solidFill>
            <a:ln cap="sq">
              <a:noFill/>
              <a:prstDash val="solid"/>
              <a:miter/>
            </a:ln>
          </p:spPr>
          <p:txBody>
            <a:bodyPr/>
            <a:lstStyle/>
            <a:p>
              <a:endParaRPr lang="en-US">
                <a:latin typeface="Times New Roman"/>
                <a:cs typeface="Times New Roman"/>
              </a:endParaRPr>
            </a:p>
          </p:txBody>
        </p:sp>
        <p:sp>
          <p:nvSpPr>
            <p:cNvPr id="8" name="TextBox 8"/>
            <p:cNvSpPr txBox="1"/>
            <p:nvPr/>
          </p:nvSpPr>
          <p:spPr>
            <a:xfrm>
              <a:off x="0" y="28575"/>
              <a:ext cx="1742100" cy="2379172"/>
            </a:xfrm>
            <a:prstGeom prst="rect">
              <a:avLst/>
            </a:prstGeom>
          </p:spPr>
          <p:txBody>
            <a:bodyPr lIns="50800" tIns="50800" rIns="50800" bIns="50800" rtlCol="0" anchor="ctr"/>
            <a:lstStyle/>
            <a:p>
              <a:pPr marL="0" lvl="0" indent="0" algn="ctr">
                <a:lnSpc>
                  <a:spcPts val="1925"/>
                </a:lnSpc>
                <a:spcBef>
                  <a:spcPct val="0"/>
                </a:spcBef>
              </a:pPr>
              <a:endParaRPr>
                <a:latin typeface="Times New Roman"/>
                <a:cs typeface="Times New Roman"/>
              </a:endParaRPr>
            </a:p>
          </p:txBody>
        </p:sp>
      </p:grpSp>
      <p:grpSp>
        <p:nvGrpSpPr>
          <p:cNvPr id="9" name="Group 9"/>
          <p:cNvGrpSpPr/>
          <p:nvPr/>
        </p:nvGrpSpPr>
        <p:grpSpPr>
          <a:xfrm>
            <a:off x="12433944" y="2405984"/>
            <a:ext cx="5659039" cy="7720254"/>
            <a:chOff x="0" y="0"/>
            <a:chExt cx="1764907" cy="2407747"/>
          </a:xfrm>
        </p:grpSpPr>
        <p:sp>
          <p:nvSpPr>
            <p:cNvPr id="10" name="Freeform 10"/>
            <p:cNvSpPr/>
            <p:nvPr/>
          </p:nvSpPr>
          <p:spPr>
            <a:xfrm>
              <a:off x="0" y="0"/>
              <a:ext cx="1764908" cy="2407747"/>
            </a:xfrm>
            <a:custGeom>
              <a:avLst/>
              <a:gdLst/>
              <a:ahLst/>
              <a:cxnLst/>
              <a:rect l="l" t="t" r="r" b="b"/>
              <a:pathLst>
                <a:path w="1764908" h="2407747">
                  <a:moveTo>
                    <a:pt x="24625" y="0"/>
                  </a:moveTo>
                  <a:lnTo>
                    <a:pt x="1740283" y="0"/>
                  </a:lnTo>
                  <a:cubicBezTo>
                    <a:pt x="1753882" y="0"/>
                    <a:pt x="1764908" y="11025"/>
                    <a:pt x="1764908" y="24625"/>
                  </a:cubicBezTo>
                  <a:lnTo>
                    <a:pt x="1764908" y="2383122"/>
                  </a:lnTo>
                  <a:cubicBezTo>
                    <a:pt x="1764908" y="2396722"/>
                    <a:pt x="1753882" y="2407747"/>
                    <a:pt x="1740283" y="2407747"/>
                  </a:cubicBezTo>
                  <a:lnTo>
                    <a:pt x="24625" y="2407747"/>
                  </a:lnTo>
                  <a:cubicBezTo>
                    <a:pt x="18094" y="2407747"/>
                    <a:pt x="11831" y="2405153"/>
                    <a:pt x="7213" y="2400534"/>
                  </a:cubicBezTo>
                  <a:cubicBezTo>
                    <a:pt x="2594" y="2395916"/>
                    <a:pt x="0" y="2389653"/>
                    <a:pt x="0" y="2383122"/>
                  </a:cubicBezTo>
                  <a:lnTo>
                    <a:pt x="0" y="24625"/>
                  </a:lnTo>
                  <a:cubicBezTo>
                    <a:pt x="0" y="18094"/>
                    <a:pt x="2594" y="11831"/>
                    <a:pt x="7213" y="7213"/>
                  </a:cubicBezTo>
                  <a:cubicBezTo>
                    <a:pt x="11831" y="2594"/>
                    <a:pt x="18094" y="0"/>
                    <a:pt x="24625" y="0"/>
                  </a:cubicBezTo>
                  <a:close/>
                </a:path>
              </a:pathLst>
            </a:custGeom>
            <a:solidFill>
              <a:srgbClr val="DEE19A"/>
            </a:solidFill>
            <a:ln cap="sq">
              <a:noFill/>
              <a:prstDash val="solid"/>
              <a:miter/>
            </a:ln>
          </p:spPr>
          <p:txBody>
            <a:bodyPr/>
            <a:lstStyle/>
            <a:p>
              <a:endParaRPr lang="en-US">
                <a:latin typeface="Times New Roman"/>
                <a:cs typeface="Times New Roman"/>
              </a:endParaRPr>
            </a:p>
          </p:txBody>
        </p:sp>
        <p:sp>
          <p:nvSpPr>
            <p:cNvPr id="11" name="TextBox 11"/>
            <p:cNvSpPr txBox="1"/>
            <p:nvPr/>
          </p:nvSpPr>
          <p:spPr>
            <a:xfrm>
              <a:off x="0" y="28575"/>
              <a:ext cx="1764907" cy="2379172"/>
            </a:xfrm>
            <a:prstGeom prst="rect">
              <a:avLst/>
            </a:prstGeom>
          </p:spPr>
          <p:txBody>
            <a:bodyPr lIns="50800" tIns="50800" rIns="50800" bIns="50800" rtlCol="0" anchor="ctr"/>
            <a:lstStyle/>
            <a:p>
              <a:pPr marL="0" lvl="0" indent="0" algn="ctr">
                <a:lnSpc>
                  <a:spcPts val="1925"/>
                </a:lnSpc>
                <a:spcBef>
                  <a:spcPct val="0"/>
                </a:spcBef>
              </a:pPr>
              <a:endParaRPr>
                <a:latin typeface="Times New Roman"/>
                <a:cs typeface="Times New Roman"/>
              </a:endParaRPr>
            </a:p>
          </p:txBody>
        </p:sp>
      </p:grpSp>
      <p:sp>
        <p:nvSpPr>
          <p:cNvPr id="12" name="Freeform 12"/>
          <p:cNvSpPr/>
          <p:nvPr/>
        </p:nvSpPr>
        <p:spPr>
          <a:xfrm>
            <a:off x="1549203" y="3197096"/>
            <a:ext cx="3237951" cy="3069014"/>
          </a:xfrm>
          <a:custGeom>
            <a:avLst/>
            <a:gdLst/>
            <a:ahLst/>
            <a:cxnLst/>
            <a:rect l="l" t="t" r="r" b="b"/>
            <a:pathLst>
              <a:path w="3237951" h="3069014">
                <a:moveTo>
                  <a:pt x="0" y="0"/>
                </a:moveTo>
                <a:lnTo>
                  <a:pt x="3237951" y="0"/>
                </a:lnTo>
                <a:lnTo>
                  <a:pt x="3237951" y="3069015"/>
                </a:lnTo>
                <a:lnTo>
                  <a:pt x="0" y="3069015"/>
                </a:lnTo>
                <a:lnTo>
                  <a:pt x="0" y="0"/>
                </a:lnTo>
                <a:close/>
              </a:path>
            </a:pathLst>
          </a:custGeom>
          <a:blipFill>
            <a:blip r:embed="rId3"/>
            <a:stretch>
              <a:fillRect l="-35652" t="-59266" r="-344385" b="-125618"/>
            </a:stretch>
          </a:blipFill>
        </p:spPr>
        <p:txBody>
          <a:bodyPr/>
          <a:lstStyle/>
          <a:p>
            <a:endParaRPr lang="en-US"/>
          </a:p>
        </p:txBody>
      </p:sp>
      <p:sp>
        <p:nvSpPr>
          <p:cNvPr id="13" name="Freeform 13"/>
          <p:cNvSpPr/>
          <p:nvPr/>
        </p:nvSpPr>
        <p:spPr>
          <a:xfrm>
            <a:off x="7577630" y="3197096"/>
            <a:ext cx="3434834" cy="2944144"/>
          </a:xfrm>
          <a:custGeom>
            <a:avLst/>
            <a:gdLst/>
            <a:ahLst/>
            <a:cxnLst/>
            <a:rect l="l" t="t" r="r" b="b"/>
            <a:pathLst>
              <a:path w="3434834" h="2944144">
                <a:moveTo>
                  <a:pt x="0" y="0"/>
                </a:moveTo>
                <a:lnTo>
                  <a:pt x="3434834" y="0"/>
                </a:lnTo>
                <a:lnTo>
                  <a:pt x="3434834" y="2944144"/>
                </a:lnTo>
                <a:lnTo>
                  <a:pt x="0" y="2944144"/>
                </a:lnTo>
                <a:lnTo>
                  <a:pt x="0" y="0"/>
                </a:lnTo>
                <a:close/>
              </a:path>
            </a:pathLst>
          </a:custGeom>
          <a:blipFill>
            <a:blip r:embed="rId3"/>
            <a:stretch>
              <a:fillRect l="-34693" t="-168095" r="-322077" b="-31660"/>
            </a:stretch>
          </a:blipFill>
        </p:spPr>
        <p:txBody>
          <a:bodyPr/>
          <a:lstStyle/>
          <a:p>
            <a:endParaRPr lang="en-US"/>
          </a:p>
        </p:txBody>
      </p:sp>
      <p:sp>
        <p:nvSpPr>
          <p:cNvPr id="14" name="Freeform 14"/>
          <p:cNvSpPr/>
          <p:nvPr/>
        </p:nvSpPr>
        <p:spPr>
          <a:xfrm>
            <a:off x="13114032" y="3567835"/>
            <a:ext cx="4483160" cy="2373438"/>
          </a:xfrm>
          <a:custGeom>
            <a:avLst/>
            <a:gdLst/>
            <a:ahLst/>
            <a:cxnLst/>
            <a:rect l="l" t="t" r="r" b="b"/>
            <a:pathLst>
              <a:path w="4483160" h="2373438">
                <a:moveTo>
                  <a:pt x="0" y="0"/>
                </a:moveTo>
                <a:lnTo>
                  <a:pt x="4483160" y="0"/>
                </a:lnTo>
                <a:lnTo>
                  <a:pt x="4483160" y="2373438"/>
                </a:lnTo>
                <a:lnTo>
                  <a:pt x="0" y="2373438"/>
                </a:lnTo>
                <a:lnTo>
                  <a:pt x="0" y="0"/>
                </a:lnTo>
                <a:close/>
              </a:path>
            </a:pathLst>
          </a:custGeom>
          <a:blipFill>
            <a:blip r:embed="rId3"/>
            <a:stretch>
              <a:fillRect l="-97058" t="-182222" r="-118692" b="-53263"/>
            </a:stretch>
          </a:blipFill>
        </p:spPr>
        <p:txBody>
          <a:bodyPr/>
          <a:lstStyle/>
          <a:p>
            <a:endParaRPr lang="en-US"/>
          </a:p>
        </p:txBody>
      </p:sp>
      <p:sp>
        <p:nvSpPr>
          <p:cNvPr id="15" name="TextBox 15"/>
          <p:cNvSpPr txBox="1"/>
          <p:nvPr/>
        </p:nvSpPr>
        <p:spPr>
          <a:xfrm>
            <a:off x="375225" y="6421643"/>
            <a:ext cx="5439645" cy="3345916"/>
          </a:xfrm>
          <a:prstGeom prst="rect">
            <a:avLst/>
          </a:prstGeom>
        </p:spPr>
        <p:txBody>
          <a:bodyPr lIns="0" tIns="0" rIns="0" bIns="0" rtlCol="0" anchor="t">
            <a:spAutoFit/>
          </a:bodyPr>
          <a:lstStyle/>
          <a:p>
            <a:pPr marL="438150" lvl="1" indent="-219075" algn="just">
              <a:lnSpc>
                <a:spcPts val="3311"/>
              </a:lnSpc>
              <a:buFont typeface="Arial"/>
              <a:buChar char="•"/>
            </a:pPr>
            <a:r>
              <a:rPr lang="en-US" sz="2200" dirty="0">
                <a:solidFill>
                  <a:srgbClr val="303030"/>
                </a:solidFill>
                <a:latin typeface="Times New Roman"/>
                <a:ea typeface="Open Sauce"/>
                <a:cs typeface="Open Sauce"/>
                <a:sym typeface="Open Sauce"/>
              </a:rPr>
              <a:t>The highest heart rates appear in office areas while heart rates decrease steadily from office to home and then to parks and gyms and other locations</a:t>
            </a:r>
            <a:endParaRPr lang="en-US" sz="2200" dirty="0">
              <a:solidFill>
                <a:srgbClr val="303030"/>
              </a:solidFill>
              <a:latin typeface="Times New Roman"/>
              <a:ea typeface="Open Sauce"/>
              <a:cs typeface="Open Sauce"/>
            </a:endParaRPr>
          </a:p>
          <a:p>
            <a:pPr marL="438150" lvl="1" indent="-219075" algn="just">
              <a:lnSpc>
                <a:spcPts val="3311"/>
              </a:lnSpc>
              <a:buFont typeface="Arial"/>
              <a:buChar char="•"/>
            </a:pPr>
            <a:r>
              <a:rPr lang="en-US" sz="2200" dirty="0">
                <a:solidFill>
                  <a:srgbClr val="303030"/>
                </a:solidFill>
                <a:latin typeface="Times New Roman"/>
                <a:ea typeface="Open Sauce"/>
                <a:cs typeface="Open Sauce"/>
                <a:sym typeface="Open Sauce"/>
              </a:rPr>
              <a:t>.The results demonstrate that working environments generate increased heart rates than the stress-reducing areas of parks and gyms.</a:t>
            </a:r>
            <a:endParaRPr lang="en-US" sz="2200" dirty="0">
              <a:solidFill>
                <a:srgbClr val="303030"/>
              </a:solidFill>
              <a:latin typeface="Times New Roman"/>
              <a:ea typeface="Open Sauce"/>
              <a:cs typeface="Open Sauce"/>
            </a:endParaRPr>
          </a:p>
        </p:txBody>
      </p:sp>
      <p:sp>
        <p:nvSpPr>
          <p:cNvPr id="16" name="TextBox 16"/>
          <p:cNvSpPr txBox="1"/>
          <p:nvPr/>
        </p:nvSpPr>
        <p:spPr>
          <a:xfrm>
            <a:off x="0" y="255874"/>
            <a:ext cx="18288000" cy="1911985"/>
          </a:xfrm>
          <a:prstGeom prst="rect">
            <a:avLst/>
          </a:prstGeom>
        </p:spPr>
        <p:txBody>
          <a:bodyPr lIns="0" tIns="0" rIns="0" bIns="0" rtlCol="0" anchor="t">
            <a:spAutoFit/>
          </a:bodyPr>
          <a:lstStyle/>
          <a:p>
            <a:pPr algn="ctr">
              <a:lnSpc>
                <a:spcPts val="7399"/>
              </a:lnSpc>
            </a:pPr>
            <a:r>
              <a:rPr lang="en-US" sz="7350" spc="-177" dirty="0">
                <a:solidFill>
                  <a:srgbClr val="FFDE59"/>
                </a:solidFill>
                <a:latin typeface="Times New Roman"/>
                <a:ea typeface="TT Milks Casual 700 One"/>
                <a:cs typeface="TT Milks Casual 700 One"/>
                <a:sym typeface="TT Milks Casual 700 One"/>
              </a:rPr>
              <a:t>VISUALIZATIONS  :</a:t>
            </a:r>
            <a:endParaRPr lang="en-US" sz="7350" spc="-177" dirty="0">
              <a:solidFill>
                <a:srgbClr val="FFDE59"/>
              </a:solidFill>
              <a:latin typeface="Times New Roman"/>
              <a:ea typeface="TT Milks Casual 700 One"/>
              <a:cs typeface="TT Milks Casual 700 One"/>
            </a:endParaRPr>
          </a:p>
          <a:p>
            <a:pPr algn="ctr">
              <a:lnSpc>
                <a:spcPts val="7399"/>
              </a:lnSpc>
            </a:pPr>
            <a:r>
              <a:rPr lang="en-US" sz="7350" spc="-177" dirty="0">
                <a:solidFill>
                  <a:srgbClr val="FFDE59"/>
                </a:solidFill>
                <a:latin typeface="Times New Roman"/>
                <a:ea typeface="TT Milks Casual 700 One"/>
                <a:cs typeface="TT Milks Casual 700 One"/>
                <a:sym typeface="TT Milks Casual 700 One"/>
              </a:rPr>
              <a:t>AVG HEART RATE AGAINST</a:t>
            </a:r>
            <a:endParaRPr lang="en-US" sz="7350" spc="-177" dirty="0">
              <a:solidFill>
                <a:srgbClr val="FFDE59"/>
              </a:solidFill>
              <a:latin typeface="Times New Roman"/>
              <a:ea typeface="TT Milks Casual 700 One"/>
              <a:cs typeface="TT Milks Casual 700 One"/>
            </a:endParaRPr>
          </a:p>
        </p:txBody>
      </p:sp>
      <p:sp>
        <p:nvSpPr>
          <p:cNvPr id="17" name="TextBox 17"/>
          <p:cNvSpPr txBox="1"/>
          <p:nvPr/>
        </p:nvSpPr>
        <p:spPr>
          <a:xfrm>
            <a:off x="375225" y="2555039"/>
            <a:ext cx="5585907" cy="564257"/>
          </a:xfrm>
          <a:prstGeom prst="rect">
            <a:avLst/>
          </a:prstGeom>
        </p:spPr>
        <p:txBody>
          <a:bodyPr lIns="0" tIns="0" rIns="0" bIns="0" rtlCol="0" anchor="t">
            <a:spAutoFit/>
          </a:bodyPr>
          <a:lstStyle/>
          <a:p>
            <a:pPr marL="0" lvl="0" indent="0" algn="ctr">
              <a:lnSpc>
                <a:spcPts val="4416"/>
              </a:lnSpc>
              <a:spcBef>
                <a:spcPct val="0"/>
              </a:spcBef>
            </a:pPr>
            <a:r>
              <a:rPr lang="en-US" sz="4600" b="1" spc="-441">
                <a:solidFill>
                  <a:srgbClr val="303030"/>
                </a:solidFill>
                <a:latin typeface="Times New Roman"/>
                <a:ea typeface="Public Sans Bold"/>
                <a:cs typeface="Times New Roman"/>
                <a:sym typeface="Public Sans Bold"/>
              </a:rPr>
              <a:t>Location</a:t>
            </a:r>
          </a:p>
        </p:txBody>
      </p:sp>
      <p:sp>
        <p:nvSpPr>
          <p:cNvPr id="18" name="TextBox 18"/>
          <p:cNvSpPr txBox="1"/>
          <p:nvPr/>
        </p:nvSpPr>
        <p:spPr>
          <a:xfrm>
            <a:off x="6502093" y="2555039"/>
            <a:ext cx="5585907" cy="564257"/>
          </a:xfrm>
          <a:prstGeom prst="rect">
            <a:avLst/>
          </a:prstGeom>
        </p:spPr>
        <p:txBody>
          <a:bodyPr lIns="0" tIns="0" rIns="0" bIns="0" rtlCol="0" anchor="t">
            <a:spAutoFit/>
          </a:bodyPr>
          <a:lstStyle/>
          <a:p>
            <a:pPr marL="0" lvl="0" indent="0" algn="ctr">
              <a:lnSpc>
                <a:spcPts val="4416"/>
              </a:lnSpc>
              <a:spcBef>
                <a:spcPct val="0"/>
              </a:spcBef>
            </a:pPr>
            <a:r>
              <a:rPr lang="en-US" sz="4600" b="1" spc="-441">
                <a:solidFill>
                  <a:srgbClr val="303030"/>
                </a:solidFill>
                <a:latin typeface="Times New Roman"/>
                <a:ea typeface="Public Sans Bold"/>
                <a:cs typeface="Times New Roman"/>
                <a:sym typeface="Public Sans Bold"/>
              </a:rPr>
              <a:t>Mood</a:t>
            </a:r>
          </a:p>
        </p:txBody>
      </p:sp>
      <p:sp>
        <p:nvSpPr>
          <p:cNvPr id="19" name="TextBox 19"/>
          <p:cNvSpPr txBox="1"/>
          <p:nvPr/>
        </p:nvSpPr>
        <p:spPr>
          <a:xfrm>
            <a:off x="6502093" y="6421643"/>
            <a:ext cx="5439645" cy="2908487"/>
          </a:xfrm>
          <a:prstGeom prst="rect">
            <a:avLst/>
          </a:prstGeom>
        </p:spPr>
        <p:txBody>
          <a:bodyPr lIns="0" tIns="0" rIns="0" bIns="0" rtlCol="0" anchor="t">
            <a:spAutoFit/>
          </a:bodyPr>
          <a:lstStyle/>
          <a:p>
            <a:pPr marL="438150" lvl="1" indent="-219075" algn="just">
              <a:lnSpc>
                <a:spcPts val="3311"/>
              </a:lnSpc>
              <a:buFont typeface="Arial"/>
              <a:buChar char="•"/>
            </a:pPr>
            <a:r>
              <a:rPr lang="en-US" sz="2200" dirty="0">
                <a:solidFill>
                  <a:srgbClr val="303030"/>
                </a:solidFill>
                <a:latin typeface="Times New Roman"/>
                <a:ea typeface="Open Sauce"/>
                <a:cs typeface="Times New Roman"/>
                <a:sym typeface="Open Sauce"/>
              </a:rPr>
              <a:t>Heart rate stays consistent at normal levels for people who are neither distressed nor tired while stress and tiredness cause heart rates to increase.</a:t>
            </a:r>
            <a:endParaRPr lang="en-US" sz="2200" dirty="0">
              <a:solidFill>
                <a:srgbClr val="303030"/>
              </a:solidFill>
              <a:latin typeface="Times New Roman"/>
              <a:ea typeface="Open Sauce"/>
              <a:cs typeface="Times New Roman"/>
            </a:endParaRPr>
          </a:p>
          <a:p>
            <a:pPr marL="438150" lvl="1" indent="-219075" algn="just">
              <a:lnSpc>
                <a:spcPts val="3311"/>
              </a:lnSpc>
              <a:buFont typeface="Arial"/>
              <a:buChar char="•"/>
            </a:pPr>
            <a:r>
              <a:rPr lang="en-US" sz="2200" dirty="0">
                <a:solidFill>
                  <a:srgbClr val="303030"/>
                </a:solidFill>
                <a:latin typeface="Times New Roman"/>
                <a:ea typeface="Open Sauce"/>
                <a:cs typeface="Times New Roman"/>
                <a:sym typeface="Open Sauce"/>
              </a:rPr>
              <a:t>Heart rate variations prove to be directly influenced by emotional well-being of the individual.</a:t>
            </a:r>
            <a:endParaRPr lang="en-US" sz="2200" dirty="0">
              <a:solidFill>
                <a:srgbClr val="303030"/>
              </a:solidFill>
              <a:latin typeface="Times New Roman"/>
              <a:ea typeface="Open Sauce"/>
              <a:cs typeface="Times New Roman"/>
            </a:endParaRPr>
          </a:p>
        </p:txBody>
      </p:sp>
      <p:sp>
        <p:nvSpPr>
          <p:cNvPr id="20" name="TextBox 20"/>
          <p:cNvSpPr txBox="1"/>
          <p:nvPr/>
        </p:nvSpPr>
        <p:spPr>
          <a:xfrm>
            <a:off x="12507076" y="2599668"/>
            <a:ext cx="5585907" cy="564257"/>
          </a:xfrm>
          <a:prstGeom prst="rect">
            <a:avLst/>
          </a:prstGeom>
        </p:spPr>
        <p:txBody>
          <a:bodyPr lIns="0" tIns="0" rIns="0" bIns="0" rtlCol="0" anchor="t">
            <a:spAutoFit/>
          </a:bodyPr>
          <a:lstStyle/>
          <a:p>
            <a:pPr marL="0" lvl="0" indent="0" algn="ctr">
              <a:lnSpc>
                <a:spcPts val="4416"/>
              </a:lnSpc>
              <a:spcBef>
                <a:spcPct val="0"/>
              </a:spcBef>
            </a:pPr>
            <a:r>
              <a:rPr lang="en-US" sz="4600" b="1" spc="-441">
                <a:solidFill>
                  <a:srgbClr val="303030"/>
                </a:solidFill>
                <a:latin typeface="Times New Roman"/>
                <a:ea typeface="Public Sans Bold"/>
                <a:cs typeface="Times New Roman"/>
                <a:sym typeface="Public Sans Bold"/>
              </a:rPr>
              <a:t>Workout Type</a:t>
            </a:r>
          </a:p>
        </p:txBody>
      </p:sp>
      <p:sp>
        <p:nvSpPr>
          <p:cNvPr id="21" name="TextBox 21"/>
          <p:cNvSpPr txBox="1"/>
          <p:nvPr/>
        </p:nvSpPr>
        <p:spPr>
          <a:xfrm>
            <a:off x="12507076" y="6421643"/>
            <a:ext cx="5439645" cy="2071208"/>
          </a:xfrm>
          <a:prstGeom prst="rect">
            <a:avLst/>
          </a:prstGeom>
        </p:spPr>
        <p:txBody>
          <a:bodyPr lIns="0" tIns="0" rIns="0" bIns="0" rtlCol="0" anchor="t">
            <a:spAutoFit/>
          </a:bodyPr>
          <a:lstStyle/>
          <a:p>
            <a:pPr marL="438150" lvl="1" indent="-219075" algn="just">
              <a:lnSpc>
                <a:spcPts val="3311"/>
              </a:lnSpc>
              <a:buFont typeface="Arial"/>
              <a:buChar char="•"/>
            </a:pPr>
            <a:r>
              <a:rPr lang="en-US" sz="2200" dirty="0">
                <a:solidFill>
                  <a:srgbClr val="303030"/>
                </a:solidFill>
                <a:latin typeface="Times New Roman"/>
                <a:ea typeface="Open Sauce"/>
                <a:cs typeface="Times New Roman"/>
                <a:sym typeface="Open Sauce"/>
              </a:rPr>
              <a:t>Heart rates increase during walking and running while yoga and swimming practice keep heart rates at lower levels.</a:t>
            </a:r>
            <a:endParaRPr lang="en-US" sz="2200" dirty="0">
              <a:solidFill>
                <a:srgbClr val="303030"/>
              </a:solidFill>
              <a:latin typeface="Times New Roman"/>
              <a:ea typeface="Open Sauce"/>
              <a:cs typeface="Times New Roman"/>
            </a:endParaRPr>
          </a:p>
          <a:p>
            <a:pPr marL="438150" lvl="1" indent="-219075" algn="just">
              <a:lnSpc>
                <a:spcPts val="3311"/>
              </a:lnSpc>
              <a:buFont typeface="Arial"/>
              <a:buChar char="•"/>
            </a:pPr>
            <a:r>
              <a:rPr lang="en-US" sz="2200" dirty="0">
                <a:solidFill>
                  <a:srgbClr val="303030"/>
                </a:solidFill>
                <a:latin typeface="Times New Roman"/>
                <a:ea typeface="Open Sauce"/>
                <a:cs typeface="Times New Roman"/>
                <a:sym typeface="Open Sauce"/>
              </a:rPr>
              <a:t>The intensity levels across different exercises vary strongly with each other.</a:t>
            </a:r>
            <a:endParaRPr lang="en-US" sz="2200" dirty="0">
              <a:solidFill>
                <a:srgbClr val="303030"/>
              </a:solidFill>
              <a:latin typeface="Times New Roman"/>
              <a:ea typeface="Open Sauce"/>
              <a:cs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416" r="-83416"/>
            </a:stretch>
          </a:blipFill>
        </p:spPr>
        <p:txBody>
          <a:bodyPr/>
          <a:lstStyle/>
          <a:p>
            <a:endParaRPr lang="en-US"/>
          </a:p>
        </p:txBody>
      </p:sp>
      <p:grpSp>
        <p:nvGrpSpPr>
          <p:cNvPr id="3" name="Group 3"/>
          <p:cNvGrpSpPr/>
          <p:nvPr/>
        </p:nvGrpSpPr>
        <p:grpSpPr>
          <a:xfrm>
            <a:off x="1421871" y="2269650"/>
            <a:ext cx="7722129" cy="7343246"/>
            <a:chOff x="0" y="0"/>
            <a:chExt cx="2408332" cy="2290168"/>
          </a:xfrm>
        </p:grpSpPr>
        <p:sp>
          <p:nvSpPr>
            <p:cNvPr id="4" name="Freeform 4"/>
            <p:cNvSpPr/>
            <p:nvPr/>
          </p:nvSpPr>
          <p:spPr>
            <a:xfrm>
              <a:off x="0" y="0"/>
              <a:ext cx="2408332" cy="2290168"/>
            </a:xfrm>
            <a:custGeom>
              <a:avLst/>
              <a:gdLst/>
              <a:ahLst/>
              <a:cxnLst/>
              <a:rect l="l" t="t" r="r" b="b"/>
              <a:pathLst>
                <a:path w="2408332" h="2290168">
                  <a:moveTo>
                    <a:pt x="18046" y="0"/>
                  </a:moveTo>
                  <a:lnTo>
                    <a:pt x="2390286" y="0"/>
                  </a:lnTo>
                  <a:cubicBezTo>
                    <a:pt x="2395072" y="0"/>
                    <a:pt x="2399662" y="1901"/>
                    <a:pt x="2403047" y="5286"/>
                  </a:cubicBezTo>
                  <a:cubicBezTo>
                    <a:pt x="2406431" y="8670"/>
                    <a:pt x="2408332" y="13260"/>
                    <a:pt x="2408332" y="18046"/>
                  </a:cubicBezTo>
                  <a:lnTo>
                    <a:pt x="2408332" y="2272122"/>
                  </a:lnTo>
                  <a:cubicBezTo>
                    <a:pt x="2408332" y="2276908"/>
                    <a:pt x="2406431" y="2281498"/>
                    <a:pt x="2403047" y="2284882"/>
                  </a:cubicBezTo>
                  <a:cubicBezTo>
                    <a:pt x="2399662" y="2288267"/>
                    <a:pt x="2395072" y="2290168"/>
                    <a:pt x="2390286" y="2290168"/>
                  </a:cubicBezTo>
                  <a:lnTo>
                    <a:pt x="18046" y="2290168"/>
                  </a:lnTo>
                  <a:cubicBezTo>
                    <a:pt x="8080" y="2290168"/>
                    <a:pt x="0" y="2282088"/>
                    <a:pt x="0" y="2272122"/>
                  </a:cubicBezTo>
                  <a:lnTo>
                    <a:pt x="0" y="18046"/>
                  </a:lnTo>
                  <a:cubicBezTo>
                    <a:pt x="0" y="8080"/>
                    <a:pt x="8080" y="0"/>
                    <a:pt x="18046" y="0"/>
                  </a:cubicBezTo>
                  <a:close/>
                </a:path>
              </a:pathLst>
            </a:custGeom>
            <a:solidFill>
              <a:srgbClr val="DEE19A"/>
            </a:solidFill>
            <a:ln cap="sq">
              <a:noFill/>
              <a:prstDash val="solid"/>
              <a:miter/>
            </a:ln>
          </p:spPr>
          <p:txBody>
            <a:bodyPr/>
            <a:lstStyle/>
            <a:p>
              <a:endParaRPr lang="en-US">
                <a:latin typeface="Times New Roman"/>
                <a:cs typeface="Times New Roman"/>
              </a:endParaRPr>
            </a:p>
          </p:txBody>
        </p:sp>
        <p:sp>
          <p:nvSpPr>
            <p:cNvPr id="5" name="TextBox 5"/>
            <p:cNvSpPr txBox="1"/>
            <p:nvPr/>
          </p:nvSpPr>
          <p:spPr>
            <a:xfrm>
              <a:off x="0" y="28575"/>
              <a:ext cx="2408332" cy="2261593"/>
            </a:xfrm>
            <a:prstGeom prst="rect">
              <a:avLst/>
            </a:prstGeom>
          </p:spPr>
          <p:txBody>
            <a:bodyPr lIns="50800" tIns="50800" rIns="50800" bIns="50800" rtlCol="0" anchor="ctr"/>
            <a:lstStyle/>
            <a:p>
              <a:pPr marL="0" lvl="0" indent="0" algn="ctr">
                <a:lnSpc>
                  <a:spcPts val="1925"/>
                </a:lnSpc>
                <a:spcBef>
                  <a:spcPct val="0"/>
                </a:spcBef>
              </a:pPr>
              <a:endParaRPr>
                <a:latin typeface="Times New Roman"/>
                <a:cs typeface="Times New Roman"/>
              </a:endParaRPr>
            </a:p>
          </p:txBody>
        </p:sp>
      </p:grpSp>
      <p:grpSp>
        <p:nvGrpSpPr>
          <p:cNvPr id="6" name="Group 6"/>
          <p:cNvGrpSpPr/>
          <p:nvPr/>
        </p:nvGrpSpPr>
        <p:grpSpPr>
          <a:xfrm>
            <a:off x="9419126" y="2269650"/>
            <a:ext cx="7389812" cy="7343246"/>
            <a:chOff x="0" y="0"/>
            <a:chExt cx="2304691" cy="2290168"/>
          </a:xfrm>
        </p:grpSpPr>
        <p:sp>
          <p:nvSpPr>
            <p:cNvPr id="7" name="Freeform 7"/>
            <p:cNvSpPr/>
            <p:nvPr/>
          </p:nvSpPr>
          <p:spPr>
            <a:xfrm>
              <a:off x="0" y="0"/>
              <a:ext cx="2304691" cy="2290168"/>
            </a:xfrm>
            <a:custGeom>
              <a:avLst/>
              <a:gdLst/>
              <a:ahLst/>
              <a:cxnLst/>
              <a:rect l="l" t="t" r="r" b="b"/>
              <a:pathLst>
                <a:path w="2304691" h="2290168">
                  <a:moveTo>
                    <a:pt x="18858" y="0"/>
                  </a:moveTo>
                  <a:lnTo>
                    <a:pt x="2285833" y="0"/>
                  </a:lnTo>
                  <a:cubicBezTo>
                    <a:pt x="2296248" y="0"/>
                    <a:pt x="2304691" y="8443"/>
                    <a:pt x="2304691" y="18858"/>
                  </a:cubicBezTo>
                  <a:lnTo>
                    <a:pt x="2304691" y="2271310"/>
                  </a:lnTo>
                  <a:cubicBezTo>
                    <a:pt x="2304691" y="2276312"/>
                    <a:pt x="2302704" y="2281108"/>
                    <a:pt x="2299168" y="2284645"/>
                  </a:cubicBezTo>
                  <a:cubicBezTo>
                    <a:pt x="2295631" y="2288181"/>
                    <a:pt x="2290835" y="2290168"/>
                    <a:pt x="2285833" y="2290168"/>
                  </a:cubicBezTo>
                  <a:lnTo>
                    <a:pt x="18858" y="2290168"/>
                  </a:lnTo>
                  <a:cubicBezTo>
                    <a:pt x="13856" y="2290168"/>
                    <a:pt x="9060" y="2288181"/>
                    <a:pt x="5523" y="2284645"/>
                  </a:cubicBezTo>
                  <a:cubicBezTo>
                    <a:pt x="1987" y="2281108"/>
                    <a:pt x="0" y="2276312"/>
                    <a:pt x="0" y="2271310"/>
                  </a:cubicBezTo>
                  <a:lnTo>
                    <a:pt x="0" y="18858"/>
                  </a:lnTo>
                  <a:cubicBezTo>
                    <a:pt x="0" y="13856"/>
                    <a:pt x="1987" y="9060"/>
                    <a:pt x="5523" y="5523"/>
                  </a:cubicBezTo>
                  <a:cubicBezTo>
                    <a:pt x="9060" y="1987"/>
                    <a:pt x="13856" y="0"/>
                    <a:pt x="18858" y="0"/>
                  </a:cubicBezTo>
                  <a:close/>
                </a:path>
              </a:pathLst>
            </a:custGeom>
            <a:solidFill>
              <a:srgbClr val="DEE19A"/>
            </a:solidFill>
            <a:ln cap="sq">
              <a:noFill/>
              <a:prstDash val="solid"/>
              <a:miter/>
            </a:ln>
          </p:spPr>
          <p:txBody>
            <a:bodyPr/>
            <a:lstStyle/>
            <a:p>
              <a:endParaRPr lang="en-US">
                <a:latin typeface="Times New Roman"/>
                <a:cs typeface="Times New Roman"/>
              </a:endParaRPr>
            </a:p>
          </p:txBody>
        </p:sp>
        <p:sp>
          <p:nvSpPr>
            <p:cNvPr id="8" name="TextBox 8"/>
            <p:cNvSpPr txBox="1"/>
            <p:nvPr/>
          </p:nvSpPr>
          <p:spPr>
            <a:xfrm>
              <a:off x="0" y="28575"/>
              <a:ext cx="2304691" cy="2261593"/>
            </a:xfrm>
            <a:prstGeom prst="rect">
              <a:avLst/>
            </a:prstGeom>
          </p:spPr>
          <p:txBody>
            <a:bodyPr lIns="50800" tIns="50800" rIns="50800" bIns="50800" rtlCol="0" anchor="ctr"/>
            <a:lstStyle/>
            <a:p>
              <a:pPr marL="0" lvl="0" indent="0" algn="ctr">
                <a:lnSpc>
                  <a:spcPts val="1925"/>
                </a:lnSpc>
                <a:spcBef>
                  <a:spcPct val="0"/>
                </a:spcBef>
              </a:pPr>
              <a:endParaRPr>
                <a:latin typeface="Times New Roman"/>
                <a:cs typeface="Times New Roman"/>
              </a:endParaRPr>
            </a:p>
          </p:txBody>
        </p:sp>
      </p:grpSp>
      <p:sp>
        <p:nvSpPr>
          <p:cNvPr id="9" name="Freeform 9"/>
          <p:cNvSpPr/>
          <p:nvPr/>
        </p:nvSpPr>
        <p:spPr>
          <a:xfrm>
            <a:off x="3025825" y="3348485"/>
            <a:ext cx="4514220" cy="2812137"/>
          </a:xfrm>
          <a:custGeom>
            <a:avLst/>
            <a:gdLst/>
            <a:ahLst/>
            <a:cxnLst/>
            <a:rect l="l" t="t" r="r" b="b"/>
            <a:pathLst>
              <a:path w="4514220" h="2812137">
                <a:moveTo>
                  <a:pt x="0" y="0"/>
                </a:moveTo>
                <a:lnTo>
                  <a:pt x="4514220" y="0"/>
                </a:lnTo>
                <a:lnTo>
                  <a:pt x="4514220" y="2812138"/>
                </a:lnTo>
                <a:lnTo>
                  <a:pt x="0" y="2812138"/>
                </a:lnTo>
                <a:lnTo>
                  <a:pt x="0" y="0"/>
                </a:lnTo>
                <a:close/>
              </a:path>
            </a:pathLst>
          </a:custGeom>
          <a:blipFill>
            <a:blip r:embed="rId3"/>
            <a:stretch>
              <a:fillRect l="-104576" t="-83811" r="-162782" b="-147497"/>
            </a:stretch>
          </a:blipFill>
        </p:spPr>
        <p:txBody>
          <a:bodyPr/>
          <a:lstStyle/>
          <a:p>
            <a:endParaRPr lang="en-US"/>
          </a:p>
        </p:txBody>
      </p:sp>
      <p:sp>
        <p:nvSpPr>
          <p:cNvPr id="10" name="Freeform 10"/>
          <p:cNvSpPr/>
          <p:nvPr/>
        </p:nvSpPr>
        <p:spPr>
          <a:xfrm>
            <a:off x="10594866" y="3533140"/>
            <a:ext cx="5038334" cy="2442828"/>
          </a:xfrm>
          <a:custGeom>
            <a:avLst/>
            <a:gdLst/>
            <a:ahLst/>
            <a:cxnLst/>
            <a:rect l="l" t="t" r="r" b="b"/>
            <a:pathLst>
              <a:path w="5038334" h="2442828">
                <a:moveTo>
                  <a:pt x="0" y="0"/>
                </a:moveTo>
                <a:lnTo>
                  <a:pt x="5038333" y="0"/>
                </a:lnTo>
                <a:lnTo>
                  <a:pt x="5038333" y="2442828"/>
                </a:lnTo>
                <a:lnTo>
                  <a:pt x="0" y="2442828"/>
                </a:lnTo>
                <a:lnTo>
                  <a:pt x="0" y="0"/>
                </a:lnTo>
                <a:close/>
              </a:path>
            </a:pathLst>
          </a:custGeom>
          <a:blipFill>
            <a:blip r:embed="rId3"/>
            <a:stretch>
              <a:fillRect l="-149547" t="-70681" r="-29101" b="-152204"/>
            </a:stretch>
          </a:blipFill>
        </p:spPr>
        <p:txBody>
          <a:bodyPr/>
          <a:lstStyle/>
          <a:p>
            <a:endParaRPr lang="en-US"/>
          </a:p>
        </p:txBody>
      </p:sp>
      <p:sp>
        <p:nvSpPr>
          <p:cNvPr id="11" name="TextBox 11"/>
          <p:cNvSpPr txBox="1"/>
          <p:nvPr/>
        </p:nvSpPr>
        <p:spPr>
          <a:xfrm>
            <a:off x="1807423" y="6421643"/>
            <a:ext cx="6951025" cy="2070287"/>
          </a:xfrm>
          <a:prstGeom prst="rect">
            <a:avLst/>
          </a:prstGeom>
        </p:spPr>
        <p:txBody>
          <a:bodyPr lIns="0" tIns="0" rIns="0" bIns="0" rtlCol="0" anchor="t">
            <a:spAutoFit/>
          </a:bodyPr>
          <a:lstStyle/>
          <a:p>
            <a:pPr marL="438150" lvl="1" indent="-219075" algn="just">
              <a:lnSpc>
                <a:spcPts val="3311"/>
              </a:lnSpc>
              <a:buFont typeface="Arial"/>
              <a:buChar char="•"/>
            </a:pPr>
            <a:r>
              <a:rPr lang="en-US" sz="2200" dirty="0">
                <a:solidFill>
                  <a:srgbClr val="303030"/>
                </a:solidFill>
                <a:latin typeface="Times New Roman"/>
                <a:ea typeface="Open Sauce"/>
                <a:cs typeface="Times New Roman"/>
                <a:sym typeface="Open Sauce"/>
              </a:rPr>
              <a:t>People who maintain neutral, happy or tired moods tend to obtain more restful sleep yet those under stress usually do not achieve enough rest.</a:t>
            </a:r>
            <a:endParaRPr lang="en-US" sz="2200" dirty="0">
              <a:solidFill>
                <a:srgbClr val="303030"/>
              </a:solidFill>
              <a:latin typeface="Times New Roman"/>
              <a:ea typeface="Open Sauce"/>
              <a:cs typeface="Times New Roman"/>
            </a:endParaRPr>
          </a:p>
          <a:p>
            <a:pPr marL="438150" lvl="1" indent="-219075" algn="just">
              <a:lnSpc>
                <a:spcPts val="3311"/>
              </a:lnSpc>
              <a:buFont typeface="Arial"/>
              <a:buChar char="•"/>
            </a:pPr>
            <a:r>
              <a:rPr lang="en-US" sz="2200" dirty="0">
                <a:solidFill>
                  <a:srgbClr val="303030"/>
                </a:solidFill>
                <a:latin typeface="Times New Roman"/>
                <a:ea typeface="Open Sauce"/>
                <a:cs typeface="Times New Roman"/>
                <a:sym typeface="Open Sauce"/>
              </a:rPr>
              <a:t>The research pro</a:t>
            </a:r>
            <a:r>
              <a:rPr lang="en-US" sz="2000" dirty="0">
                <a:solidFill>
                  <a:srgbClr val="303030"/>
                </a:solidFill>
                <a:latin typeface="Times New Roman"/>
                <a:ea typeface="Open Sauce"/>
                <a:cs typeface="Times New Roman"/>
                <a:sym typeface="Open Sauce"/>
              </a:rPr>
              <a:t>vides evidence that stress negatively affects the length of nighttime res</a:t>
            </a:r>
            <a:endParaRPr lang="en-US" sz="2000" dirty="0">
              <a:solidFill>
                <a:srgbClr val="303030"/>
              </a:solidFill>
              <a:latin typeface="Times New Roman"/>
              <a:ea typeface="Open Sauce"/>
              <a:cs typeface="Times New Roman"/>
            </a:endParaRPr>
          </a:p>
        </p:txBody>
      </p:sp>
      <p:sp>
        <p:nvSpPr>
          <p:cNvPr id="12" name="TextBox 12"/>
          <p:cNvSpPr txBox="1"/>
          <p:nvPr/>
        </p:nvSpPr>
        <p:spPr>
          <a:xfrm>
            <a:off x="0" y="255874"/>
            <a:ext cx="18288000" cy="1911985"/>
          </a:xfrm>
          <a:prstGeom prst="rect">
            <a:avLst/>
          </a:prstGeom>
        </p:spPr>
        <p:txBody>
          <a:bodyPr lIns="0" tIns="0" rIns="0" bIns="0" rtlCol="0" anchor="t">
            <a:spAutoFit/>
          </a:bodyPr>
          <a:lstStyle/>
          <a:p>
            <a:pPr algn="ctr">
              <a:lnSpc>
                <a:spcPts val="7399"/>
              </a:lnSpc>
            </a:pPr>
            <a:r>
              <a:rPr lang="en-US" sz="7399" spc="-177">
                <a:solidFill>
                  <a:srgbClr val="FFDE59"/>
                </a:solidFill>
                <a:latin typeface="Times New Roman"/>
                <a:ea typeface="TT Milks Casual 700 One"/>
                <a:cs typeface="Times New Roman"/>
                <a:sym typeface="TT Milks Casual 700 One"/>
              </a:rPr>
              <a:t>VISUALIZATIONS : </a:t>
            </a:r>
          </a:p>
          <a:p>
            <a:pPr algn="ctr">
              <a:lnSpc>
                <a:spcPts val="7399"/>
              </a:lnSpc>
            </a:pPr>
            <a:r>
              <a:rPr lang="en-US" sz="7399" spc="-177">
                <a:solidFill>
                  <a:srgbClr val="FFDE59"/>
                </a:solidFill>
                <a:latin typeface="Times New Roman"/>
                <a:ea typeface="TT Milks Casual 700 One"/>
                <a:cs typeface="Times New Roman"/>
                <a:sym typeface="TT Milks Casual 700 One"/>
              </a:rPr>
              <a:t>SLEEP HOURS AGAINST</a:t>
            </a:r>
          </a:p>
        </p:txBody>
      </p:sp>
      <p:sp>
        <p:nvSpPr>
          <p:cNvPr id="13" name="TextBox 13"/>
          <p:cNvSpPr txBox="1"/>
          <p:nvPr/>
        </p:nvSpPr>
        <p:spPr>
          <a:xfrm>
            <a:off x="2489982" y="2616758"/>
            <a:ext cx="5585907" cy="564257"/>
          </a:xfrm>
          <a:prstGeom prst="rect">
            <a:avLst/>
          </a:prstGeom>
        </p:spPr>
        <p:txBody>
          <a:bodyPr lIns="0" tIns="0" rIns="0" bIns="0" rtlCol="0" anchor="t">
            <a:spAutoFit/>
          </a:bodyPr>
          <a:lstStyle/>
          <a:p>
            <a:pPr marL="0" lvl="0" indent="0" algn="ctr">
              <a:lnSpc>
                <a:spcPts val="4416"/>
              </a:lnSpc>
              <a:spcBef>
                <a:spcPct val="0"/>
              </a:spcBef>
            </a:pPr>
            <a:r>
              <a:rPr lang="en-US" sz="4600" b="1" spc="-441">
                <a:solidFill>
                  <a:srgbClr val="303030"/>
                </a:solidFill>
                <a:latin typeface="Times New Roman"/>
                <a:ea typeface="Public Sans Bold"/>
                <a:cs typeface="Times New Roman"/>
                <a:sym typeface="Public Sans Bold"/>
              </a:rPr>
              <a:t>Mood</a:t>
            </a:r>
          </a:p>
        </p:txBody>
      </p:sp>
      <p:sp>
        <p:nvSpPr>
          <p:cNvPr id="14" name="TextBox 14"/>
          <p:cNvSpPr txBox="1"/>
          <p:nvPr/>
        </p:nvSpPr>
        <p:spPr>
          <a:xfrm>
            <a:off x="10321079" y="2616758"/>
            <a:ext cx="5585907" cy="564257"/>
          </a:xfrm>
          <a:prstGeom prst="rect">
            <a:avLst/>
          </a:prstGeom>
        </p:spPr>
        <p:txBody>
          <a:bodyPr lIns="0" tIns="0" rIns="0" bIns="0" rtlCol="0" anchor="t">
            <a:spAutoFit/>
          </a:bodyPr>
          <a:lstStyle/>
          <a:p>
            <a:pPr marL="0" lvl="0" indent="0" algn="ctr">
              <a:lnSpc>
                <a:spcPts val="4416"/>
              </a:lnSpc>
              <a:spcBef>
                <a:spcPct val="0"/>
              </a:spcBef>
            </a:pPr>
            <a:r>
              <a:rPr lang="en-US" sz="4600" b="1" spc="-441">
                <a:solidFill>
                  <a:srgbClr val="303030"/>
                </a:solidFill>
                <a:latin typeface="Times New Roman"/>
                <a:ea typeface="Public Sans Bold"/>
                <a:cs typeface="Times New Roman"/>
                <a:sym typeface="Public Sans Bold"/>
              </a:rPr>
              <a:t>Workout Type</a:t>
            </a:r>
          </a:p>
        </p:txBody>
      </p:sp>
      <p:sp>
        <p:nvSpPr>
          <p:cNvPr id="15" name="TextBox 15"/>
          <p:cNvSpPr txBox="1"/>
          <p:nvPr/>
        </p:nvSpPr>
        <p:spPr>
          <a:xfrm>
            <a:off x="9711651" y="6421643"/>
            <a:ext cx="6682877" cy="2494401"/>
          </a:xfrm>
          <a:prstGeom prst="rect">
            <a:avLst/>
          </a:prstGeom>
        </p:spPr>
        <p:txBody>
          <a:bodyPr lIns="0" tIns="0" rIns="0" bIns="0" rtlCol="0" anchor="t">
            <a:spAutoFit/>
          </a:bodyPr>
          <a:lstStyle/>
          <a:p>
            <a:pPr marL="438150" lvl="1" indent="-219075" algn="just">
              <a:lnSpc>
                <a:spcPts val="3311"/>
              </a:lnSpc>
              <a:buFont typeface="Arial"/>
              <a:buChar char="•"/>
            </a:pPr>
            <a:r>
              <a:rPr lang="en-US" sz="2200" dirty="0">
                <a:solidFill>
                  <a:srgbClr val="303030"/>
                </a:solidFill>
                <a:latin typeface="Times New Roman"/>
                <a:ea typeface="Open Sauce"/>
                <a:cs typeface="Times New Roman"/>
                <a:sym typeface="Open Sauce"/>
              </a:rPr>
              <a:t>Participating in yoga and swimming activities leads to increased sleep length but the influence of intensive exercises such as running and gym activities remains uncertain.</a:t>
            </a:r>
            <a:endParaRPr lang="en-US" sz="2200" dirty="0">
              <a:solidFill>
                <a:srgbClr val="303030"/>
              </a:solidFill>
              <a:latin typeface="Times New Roman"/>
              <a:ea typeface="Open Sauce"/>
              <a:cs typeface="Times New Roman"/>
            </a:endParaRPr>
          </a:p>
          <a:p>
            <a:pPr marL="438150" lvl="1" indent="-219075" algn="just">
              <a:lnSpc>
                <a:spcPts val="3311"/>
              </a:lnSpc>
              <a:buFont typeface="Arial"/>
              <a:buChar char="•"/>
            </a:pPr>
            <a:r>
              <a:rPr lang="en-US" sz="2200" dirty="0">
                <a:solidFill>
                  <a:srgbClr val="303030"/>
                </a:solidFill>
                <a:latin typeface="Times New Roman"/>
                <a:ea typeface="Open Sauce"/>
                <a:cs typeface="Times New Roman"/>
                <a:sym typeface="Open Sauce"/>
              </a:rPr>
              <a:t>Evidence reveals that performing calming physical exercises generates superior nighttime rest quality.</a:t>
            </a:r>
            <a:endParaRPr lang="en-US" sz="2200" dirty="0">
              <a:solidFill>
                <a:srgbClr val="303030"/>
              </a:solidFill>
              <a:latin typeface="Times New Roman"/>
              <a:ea typeface="Open Sauce"/>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416" r="-83416"/>
            </a:stretch>
          </a:blipFill>
        </p:spPr>
        <p:txBody>
          <a:bodyPr/>
          <a:lstStyle/>
          <a:p>
            <a:endParaRPr lang="en-US"/>
          </a:p>
        </p:txBody>
      </p:sp>
      <p:grpSp>
        <p:nvGrpSpPr>
          <p:cNvPr id="3" name="Group 3"/>
          <p:cNvGrpSpPr/>
          <p:nvPr/>
        </p:nvGrpSpPr>
        <p:grpSpPr>
          <a:xfrm>
            <a:off x="1421871" y="2269650"/>
            <a:ext cx="7722129" cy="7343246"/>
            <a:chOff x="0" y="0"/>
            <a:chExt cx="2408332" cy="2290168"/>
          </a:xfrm>
        </p:grpSpPr>
        <p:sp>
          <p:nvSpPr>
            <p:cNvPr id="4" name="Freeform 4"/>
            <p:cNvSpPr/>
            <p:nvPr/>
          </p:nvSpPr>
          <p:spPr>
            <a:xfrm>
              <a:off x="0" y="0"/>
              <a:ext cx="2408332" cy="2290168"/>
            </a:xfrm>
            <a:custGeom>
              <a:avLst/>
              <a:gdLst/>
              <a:ahLst/>
              <a:cxnLst/>
              <a:rect l="l" t="t" r="r" b="b"/>
              <a:pathLst>
                <a:path w="2408332" h="2290168">
                  <a:moveTo>
                    <a:pt x="18046" y="0"/>
                  </a:moveTo>
                  <a:lnTo>
                    <a:pt x="2390286" y="0"/>
                  </a:lnTo>
                  <a:cubicBezTo>
                    <a:pt x="2395072" y="0"/>
                    <a:pt x="2399662" y="1901"/>
                    <a:pt x="2403047" y="5286"/>
                  </a:cubicBezTo>
                  <a:cubicBezTo>
                    <a:pt x="2406431" y="8670"/>
                    <a:pt x="2408332" y="13260"/>
                    <a:pt x="2408332" y="18046"/>
                  </a:cubicBezTo>
                  <a:lnTo>
                    <a:pt x="2408332" y="2272122"/>
                  </a:lnTo>
                  <a:cubicBezTo>
                    <a:pt x="2408332" y="2276908"/>
                    <a:pt x="2406431" y="2281498"/>
                    <a:pt x="2403047" y="2284882"/>
                  </a:cubicBezTo>
                  <a:cubicBezTo>
                    <a:pt x="2399662" y="2288267"/>
                    <a:pt x="2395072" y="2290168"/>
                    <a:pt x="2390286" y="2290168"/>
                  </a:cubicBezTo>
                  <a:lnTo>
                    <a:pt x="18046" y="2290168"/>
                  </a:lnTo>
                  <a:cubicBezTo>
                    <a:pt x="8080" y="2290168"/>
                    <a:pt x="0" y="2282088"/>
                    <a:pt x="0" y="2272122"/>
                  </a:cubicBezTo>
                  <a:lnTo>
                    <a:pt x="0" y="18046"/>
                  </a:lnTo>
                  <a:cubicBezTo>
                    <a:pt x="0" y="8080"/>
                    <a:pt x="8080" y="0"/>
                    <a:pt x="18046" y="0"/>
                  </a:cubicBezTo>
                  <a:close/>
                </a:path>
              </a:pathLst>
            </a:custGeom>
            <a:solidFill>
              <a:srgbClr val="DEE19A"/>
            </a:solidFill>
            <a:ln cap="sq">
              <a:noFill/>
              <a:prstDash val="solid"/>
              <a:miter/>
            </a:ln>
          </p:spPr>
          <p:txBody>
            <a:bodyPr/>
            <a:lstStyle/>
            <a:p>
              <a:endParaRPr lang="en-US"/>
            </a:p>
          </p:txBody>
        </p:sp>
        <p:sp>
          <p:nvSpPr>
            <p:cNvPr id="5" name="TextBox 5"/>
            <p:cNvSpPr txBox="1"/>
            <p:nvPr/>
          </p:nvSpPr>
          <p:spPr>
            <a:xfrm>
              <a:off x="0" y="28575"/>
              <a:ext cx="2408332" cy="2261593"/>
            </a:xfrm>
            <a:prstGeom prst="rect">
              <a:avLst/>
            </a:prstGeom>
          </p:spPr>
          <p:txBody>
            <a:bodyPr lIns="50800" tIns="50800" rIns="50800" bIns="50800" rtlCol="0" anchor="ctr"/>
            <a:lstStyle/>
            <a:p>
              <a:pPr marL="0" lvl="0" indent="0" algn="ctr">
                <a:lnSpc>
                  <a:spcPts val="1925"/>
                </a:lnSpc>
                <a:spcBef>
                  <a:spcPct val="0"/>
                </a:spcBef>
              </a:pPr>
              <a:endParaRPr/>
            </a:p>
          </p:txBody>
        </p:sp>
      </p:grpSp>
      <p:grpSp>
        <p:nvGrpSpPr>
          <p:cNvPr id="6" name="Group 6"/>
          <p:cNvGrpSpPr/>
          <p:nvPr/>
        </p:nvGrpSpPr>
        <p:grpSpPr>
          <a:xfrm>
            <a:off x="9419126" y="2269650"/>
            <a:ext cx="7389812" cy="7343246"/>
            <a:chOff x="0" y="0"/>
            <a:chExt cx="2304691" cy="2290168"/>
          </a:xfrm>
        </p:grpSpPr>
        <p:sp>
          <p:nvSpPr>
            <p:cNvPr id="7" name="Freeform 7"/>
            <p:cNvSpPr/>
            <p:nvPr/>
          </p:nvSpPr>
          <p:spPr>
            <a:xfrm>
              <a:off x="0" y="0"/>
              <a:ext cx="2304691" cy="2290168"/>
            </a:xfrm>
            <a:custGeom>
              <a:avLst/>
              <a:gdLst/>
              <a:ahLst/>
              <a:cxnLst/>
              <a:rect l="l" t="t" r="r" b="b"/>
              <a:pathLst>
                <a:path w="2304691" h="2290168">
                  <a:moveTo>
                    <a:pt x="18858" y="0"/>
                  </a:moveTo>
                  <a:lnTo>
                    <a:pt x="2285833" y="0"/>
                  </a:lnTo>
                  <a:cubicBezTo>
                    <a:pt x="2296248" y="0"/>
                    <a:pt x="2304691" y="8443"/>
                    <a:pt x="2304691" y="18858"/>
                  </a:cubicBezTo>
                  <a:lnTo>
                    <a:pt x="2304691" y="2271310"/>
                  </a:lnTo>
                  <a:cubicBezTo>
                    <a:pt x="2304691" y="2276312"/>
                    <a:pt x="2302704" y="2281108"/>
                    <a:pt x="2299168" y="2284645"/>
                  </a:cubicBezTo>
                  <a:cubicBezTo>
                    <a:pt x="2295631" y="2288181"/>
                    <a:pt x="2290835" y="2290168"/>
                    <a:pt x="2285833" y="2290168"/>
                  </a:cubicBezTo>
                  <a:lnTo>
                    <a:pt x="18858" y="2290168"/>
                  </a:lnTo>
                  <a:cubicBezTo>
                    <a:pt x="13856" y="2290168"/>
                    <a:pt x="9060" y="2288181"/>
                    <a:pt x="5523" y="2284645"/>
                  </a:cubicBezTo>
                  <a:cubicBezTo>
                    <a:pt x="1987" y="2281108"/>
                    <a:pt x="0" y="2276312"/>
                    <a:pt x="0" y="2271310"/>
                  </a:cubicBezTo>
                  <a:lnTo>
                    <a:pt x="0" y="18858"/>
                  </a:lnTo>
                  <a:cubicBezTo>
                    <a:pt x="0" y="13856"/>
                    <a:pt x="1987" y="9060"/>
                    <a:pt x="5523" y="5523"/>
                  </a:cubicBezTo>
                  <a:cubicBezTo>
                    <a:pt x="9060" y="1987"/>
                    <a:pt x="13856" y="0"/>
                    <a:pt x="18858" y="0"/>
                  </a:cubicBezTo>
                  <a:close/>
                </a:path>
              </a:pathLst>
            </a:custGeom>
            <a:solidFill>
              <a:srgbClr val="DEE19A"/>
            </a:solidFill>
            <a:ln cap="sq">
              <a:noFill/>
              <a:prstDash val="solid"/>
              <a:miter/>
            </a:ln>
          </p:spPr>
          <p:txBody>
            <a:bodyPr/>
            <a:lstStyle/>
            <a:p>
              <a:endParaRPr lang="en-US"/>
            </a:p>
          </p:txBody>
        </p:sp>
        <p:sp>
          <p:nvSpPr>
            <p:cNvPr id="8" name="TextBox 8"/>
            <p:cNvSpPr txBox="1"/>
            <p:nvPr/>
          </p:nvSpPr>
          <p:spPr>
            <a:xfrm>
              <a:off x="0" y="28575"/>
              <a:ext cx="2304691" cy="2261593"/>
            </a:xfrm>
            <a:prstGeom prst="rect">
              <a:avLst/>
            </a:prstGeom>
          </p:spPr>
          <p:txBody>
            <a:bodyPr lIns="50800" tIns="50800" rIns="50800" bIns="50800" rtlCol="0" anchor="ctr"/>
            <a:lstStyle/>
            <a:p>
              <a:pPr marL="0" lvl="0" indent="0" algn="ctr">
                <a:lnSpc>
                  <a:spcPts val="1925"/>
                </a:lnSpc>
                <a:spcBef>
                  <a:spcPct val="0"/>
                </a:spcBef>
              </a:pPr>
              <a:endParaRPr/>
            </a:p>
          </p:txBody>
        </p:sp>
      </p:grpSp>
      <p:sp>
        <p:nvSpPr>
          <p:cNvPr id="9" name="Freeform 9"/>
          <p:cNvSpPr/>
          <p:nvPr/>
        </p:nvSpPr>
        <p:spPr>
          <a:xfrm>
            <a:off x="2338384" y="3566611"/>
            <a:ext cx="5737505" cy="2204559"/>
          </a:xfrm>
          <a:custGeom>
            <a:avLst/>
            <a:gdLst/>
            <a:ahLst/>
            <a:cxnLst/>
            <a:rect l="l" t="t" r="r" b="b"/>
            <a:pathLst>
              <a:path w="5737505" h="2204559">
                <a:moveTo>
                  <a:pt x="0" y="0"/>
                </a:moveTo>
                <a:lnTo>
                  <a:pt x="5737505" y="0"/>
                </a:lnTo>
                <a:lnTo>
                  <a:pt x="5737505" y="2204559"/>
                </a:lnTo>
                <a:lnTo>
                  <a:pt x="0" y="2204559"/>
                </a:lnTo>
                <a:lnTo>
                  <a:pt x="0" y="0"/>
                </a:lnTo>
                <a:close/>
              </a:path>
            </a:pathLst>
          </a:custGeom>
          <a:blipFill>
            <a:blip r:embed="rId3"/>
            <a:stretch>
              <a:fillRect l="-88387" t="-276977" r="-93173" b="-34710"/>
            </a:stretch>
          </a:blipFill>
        </p:spPr>
        <p:txBody>
          <a:bodyPr/>
          <a:lstStyle/>
          <a:p>
            <a:endParaRPr lang="en-US"/>
          </a:p>
        </p:txBody>
      </p:sp>
      <p:sp>
        <p:nvSpPr>
          <p:cNvPr id="10" name="Freeform 10"/>
          <p:cNvSpPr/>
          <p:nvPr/>
        </p:nvSpPr>
        <p:spPr>
          <a:xfrm>
            <a:off x="10743288" y="3566611"/>
            <a:ext cx="5163698" cy="2107632"/>
          </a:xfrm>
          <a:custGeom>
            <a:avLst/>
            <a:gdLst/>
            <a:ahLst/>
            <a:cxnLst/>
            <a:rect l="l" t="t" r="r" b="b"/>
            <a:pathLst>
              <a:path w="5163698" h="2107632">
                <a:moveTo>
                  <a:pt x="0" y="0"/>
                </a:moveTo>
                <a:lnTo>
                  <a:pt x="5163698" y="0"/>
                </a:lnTo>
                <a:lnTo>
                  <a:pt x="5163698" y="2107632"/>
                </a:lnTo>
                <a:lnTo>
                  <a:pt x="0" y="2107632"/>
                </a:lnTo>
                <a:lnTo>
                  <a:pt x="0" y="0"/>
                </a:lnTo>
                <a:close/>
              </a:path>
            </a:pathLst>
          </a:custGeom>
          <a:blipFill>
            <a:blip r:embed="rId3"/>
            <a:stretch>
              <a:fillRect l="-279772" t="-440086" r="-42029" b="-40505"/>
            </a:stretch>
          </a:blipFill>
        </p:spPr>
        <p:txBody>
          <a:bodyPr/>
          <a:lstStyle/>
          <a:p>
            <a:endParaRPr lang="en-US"/>
          </a:p>
        </p:txBody>
      </p:sp>
      <p:sp>
        <p:nvSpPr>
          <p:cNvPr id="11" name="TextBox 11"/>
          <p:cNvSpPr txBox="1"/>
          <p:nvPr/>
        </p:nvSpPr>
        <p:spPr>
          <a:xfrm>
            <a:off x="1807423" y="6421643"/>
            <a:ext cx="6951025" cy="2489387"/>
          </a:xfrm>
          <a:prstGeom prst="rect">
            <a:avLst/>
          </a:prstGeom>
        </p:spPr>
        <p:txBody>
          <a:bodyPr lIns="0" tIns="0" rIns="0" bIns="0" rtlCol="0" anchor="t">
            <a:spAutoFit/>
          </a:bodyPr>
          <a:lstStyle/>
          <a:p>
            <a:pPr marL="438592" lvl="1" indent="-219296" algn="just">
              <a:lnSpc>
                <a:spcPts val="3311"/>
              </a:lnSpc>
              <a:buFont typeface="Arial"/>
              <a:buChar char="•"/>
            </a:pPr>
            <a:r>
              <a:rPr lang="en-US" sz="2031">
                <a:solidFill>
                  <a:srgbClr val="303030"/>
                </a:solidFill>
                <a:latin typeface="Open Sauce"/>
                <a:ea typeface="Open Sauce"/>
                <a:cs typeface="Open Sauce"/>
                <a:sym typeface="Open Sauce"/>
              </a:rPr>
              <a:t>The maximum calorie burn happens during running and walking exercise and cycling and swimming follow.</a:t>
            </a:r>
          </a:p>
          <a:p>
            <a:pPr marL="438592" lvl="1" indent="-219296" algn="just">
              <a:lnSpc>
                <a:spcPts val="3311"/>
              </a:lnSpc>
              <a:buFont typeface="Arial"/>
              <a:buChar char="•"/>
            </a:pPr>
            <a:r>
              <a:rPr lang="en-US" sz="2031">
                <a:solidFill>
                  <a:srgbClr val="303030"/>
                </a:solidFill>
                <a:latin typeface="Open Sauce"/>
                <a:ea typeface="Open Sauce"/>
                <a:cs typeface="Open Sauce"/>
                <a:sym typeface="Open Sauce"/>
              </a:rPr>
              <a:t>The minimal calorie expenditure made by yoga confirms that this practice belongs to the category of low-intensity workouts.</a:t>
            </a:r>
          </a:p>
        </p:txBody>
      </p:sp>
      <p:sp>
        <p:nvSpPr>
          <p:cNvPr id="12" name="TextBox 12"/>
          <p:cNvSpPr txBox="1"/>
          <p:nvPr/>
        </p:nvSpPr>
        <p:spPr>
          <a:xfrm>
            <a:off x="0" y="255874"/>
            <a:ext cx="18288000" cy="1911985"/>
          </a:xfrm>
          <a:prstGeom prst="rect">
            <a:avLst/>
          </a:prstGeom>
        </p:spPr>
        <p:txBody>
          <a:bodyPr lIns="0" tIns="0" rIns="0" bIns="0" rtlCol="0" anchor="t">
            <a:spAutoFit/>
          </a:bodyPr>
          <a:lstStyle/>
          <a:p>
            <a:pPr algn="ctr">
              <a:lnSpc>
                <a:spcPts val="7399"/>
              </a:lnSpc>
            </a:pPr>
            <a:r>
              <a:rPr lang="en-US" sz="7399" spc="-177">
                <a:solidFill>
                  <a:srgbClr val="FFDE59"/>
                </a:solidFill>
                <a:latin typeface="TT Milks Casual 700 One"/>
                <a:ea typeface="TT Milks Casual 700 One"/>
                <a:cs typeface="TT Milks Casual 700 One"/>
                <a:sym typeface="TT Milks Casual 700 One"/>
              </a:rPr>
              <a:t>VISUALIZATIONS : </a:t>
            </a:r>
          </a:p>
          <a:p>
            <a:pPr algn="ctr">
              <a:lnSpc>
                <a:spcPts val="7399"/>
              </a:lnSpc>
            </a:pPr>
            <a:r>
              <a:rPr lang="en-US" sz="7399" spc="-177">
                <a:solidFill>
                  <a:srgbClr val="FFDE59"/>
                </a:solidFill>
                <a:latin typeface="TT Milks Casual 700 One"/>
                <a:ea typeface="TT Milks Casual 700 One"/>
                <a:cs typeface="TT Milks Casual 700 One"/>
                <a:sym typeface="TT Milks Casual 700 One"/>
              </a:rPr>
              <a:t>CALORIES BURNT AGAINST</a:t>
            </a:r>
          </a:p>
        </p:txBody>
      </p:sp>
      <p:sp>
        <p:nvSpPr>
          <p:cNvPr id="13" name="TextBox 13"/>
          <p:cNvSpPr txBox="1"/>
          <p:nvPr/>
        </p:nvSpPr>
        <p:spPr>
          <a:xfrm>
            <a:off x="2489982" y="2616758"/>
            <a:ext cx="5585907" cy="597428"/>
          </a:xfrm>
          <a:prstGeom prst="rect">
            <a:avLst/>
          </a:prstGeom>
        </p:spPr>
        <p:txBody>
          <a:bodyPr lIns="0" tIns="0" rIns="0" bIns="0" rtlCol="0" anchor="t">
            <a:spAutoFit/>
          </a:bodyPr>
          <a:lstStyle/>
          <a:p>
            <a:pPr marL="0" lvl="0" indent="0" algn="ctr">
              <a:lnSpc>
                <a:spcPts val="4416"/>
              </a:lnSpc>
              <a:spcBef>
                <a:spcPct val="0"/>
              </a:spcBef>
            </a:pPr>
            <a:r>
              <a:rPr lang="en-US" sz="4600" b="1" spc="-441">
                <a:solidFill>
                  <a:srgbClr val="303030"/>
                </a:solidFill>
                <a:latin typeface="Public Sans Bold"/>
                <a:ea typeface="Public Sans Bold"/>
                <a:cs typeface="Public Sans Bold"/>
                <a:sym typeface="Public Sans Bold"/>
              </a:rPr>
              <a:t>Workout Type</a:t>
            </a:r>
          </a:p>
        </p:txBody>
      </p:sp>
      <p:sp>
        <p:nvSpPr>
          <p:cNvPr id="14" name="TextBox 14"/>
          <p:cNvSpPr txBox="1"/>
          <p:nvPr/>
        </p:nvSpPr>
        <p:spPr>
          <a:xfrm>
            <a:off x="10321079" y="2616758"/>
            <a:ext cx="5585907" cy="597428"/>
          </a:xfrm>
          <a:prstGeom prst="rect">
            <a:avLst/>
          </a:prstGeom>
        </p:spPr>
        <p:txBody>
          <a:bodyPr lIns="0" tIns="0" rIns="0" bIns="0" rtlCol="0" anchor="t">
            <a:spAutoFit/>
          </a:bodyPr>
          <a:lstStyle/>
          <a:p>
            <a:pPr marL="0" lvl="0" indent="0" algn="ctr">
              <a:lnSpc>
                <a:spcPts val="4416"/>
              </a:lnSpc>
              <a:spcBef>
                <a:spcPct val="0"/>
              </a:spcBef>
            </a:pPr>
            <a:r>
              <a:rPr lang="en-US" sz="4600" b="1" spc="-441">
                <a:solidFill>
                  <a:srgbClr val="303030"/>
                </a:solidFill>
                <a:latin typeface="Public Sans Bold"/>
                <a:ea typeface="Public Sans Bold"/>
                <a:cs typeface="Public Sans Bold"/>
                <a:sym typeface="Public Sans Bold"/>
              </a:rPr>
              <a:t>Location</a:t>
            </a:r>
          </a:p>
        </p:txBody>
      </p:sp>
      <p:sp>
        <p:nvSpPr>
          <p:cNvPr id="15" name="TextBox 15"/>
          <p:cNvSpPr txBox="1"/>
          <p:nvPr/>
        </p:nvSpPr>
        <p:spPr>
          <a:xfrm>
            <a:off x="9711651" y="6421643"/>
            <a:ext cx="6682877" cy="2489387"/>
          </a:xfrm>
          <a:prstGeom prst="rect">
            <a:avLst/>
          </a:prstGeom>
        </p:spPr>
        <p:txBody>
          <a:bodyPr lIns="0" tIns="0" rIns="0" bIns="0" rtlCol="0" anchor="t">
            <a:spAutoFit/>
          </a:bodyPr>
          <a:lstStyle/>
          <a:p>
            <a:pPr marL="438592" lvl="1" indent="-219296" algn="just">
              <a:lnSpc>
                <a:spcPts val="3311"/>
              </a:lnSpc>
              <a:buFont typeface="Arial"/>
              <a:buChar char="•"/>
            </a:pPr>
            <a:r>
              <a:rPr lang="en-US" sz="2031">
                <a:solidFill>
                  <a:srgbClr val="303030"/>
                </a:solidFill>
                <a:latin typeface="Open Sauce"/>
                <a:ea typeface="Open Sauce"/>
                <a:cs typeface="Open Sauce"/>
                <a:sym typeface="Open Sauce"/>
              </a:rPr>
              <a:t>Resistance workouts that occur in gyms along with outdoor sessions produce increased calorie expenditure than home-based exercise routines.</a:t>
            </a:r>
          </a:p>
          <a:p>
            <a:pPr marL="438592" lvl="1" indent="-219296" algn="just">
              <a:lnSpc>
                <a:spcPts val="3311"/>
              </a:lnSpc>
              <a:buFont typeface="Arial"/>
              <a:buChar char="•"/>
            </a:pPr>
            <a:r>
              <a:rPr lang="en-US" sz="2031">
                <a:solidFill>
                  <a:srgbClr val="303030"/>
                </a:solidFill>
                <a:latin typeface="Open Sauce"/>
                <a:ea typeface="Open Sauce"/>
                <a:cs typeface="Open Sauce"/>
                <a:sym typeface="Open Sauce"/>
              </a:rPr>
              <a:t>Workout areas specifically designed for exercise produce better physical activity results in individuals.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A4B7E-B2D6-671B-8E52-8D2B736008F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EA78D45-B472-25F8-DF55-D38D42340916}"/>
              </a:ext>
            </a:extLst>
          </p:cNvPr>
          <p:cNvSpPr/>
          <p:nvPr/>
        </p:nvSpPr>
        <p:spPr>
          <a:xfrm rot="162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416" r="-83416"/>
            </a:stretch>
          </a:blipFill>
        </p:spPr>
        <p:txBody>
          <a:bodyPr/>
          <a:lstStyle/>
          <a:p>
            <a:endParaRPr lang="en-US"/>
          </a:p>
        </p:txBody>
      </p:sp>
      <p:sp>
        <p:nvSpPr>
          <p:cNvPr id="4" name="TextBox 4">
            <a:extLst>
              <a:ext uri="{FF2B5EF4-FFF2-40B4-BE49-F238E27FC236}">
                <a16:creationId xmlns:a16="http://schemas.microsoft.com/office/drawing/2014/main" id="{FE557FAA-B8E4-19EA-274B-9FCE89FBEF80}"/>
              </a:ext>
            </a:extLst>
          </p:cNvPr>
          <p:cNvSpPr txBox="1"/>
          <p:nvPr/>
        </p:nvSpPr>
        <p:spPr>
          <a:xfrm>
            <a:off x="1304153" y="706781"/>
            <a:ext cx="16304912" cy="1025922"/>
          </a:xfrm>
          <a:prstGeom prst="rect">
            <a:avLst/>
          </a:prstGeom>
        </p:spPr>
        <p:txBody>
          <a:bodyPr wrap="square" lIns="0" tIns="0" rIns="0" bIns="0" rtlCol="0" anchor="t">
            <a:spAutoFit/>
          </a:bodyPr>
          <a:lstStyle/>
          <a:p>
            <a:pPr>
              <a:lnSpc>
                <a:spcPts val="8000"/>
              </a:lnSpc>
            </a:pPr>
            <a:r>
              <a:rPr lang="en-US" sz="8000" spc="-192" dirty="0">
                <a:solidFill>
                  <a:srgbClr val="FFFF00"/>
                </a:solidFill>
                <a:latin typeface="Times New Roman"/>
                <a:ea typeface="TT Milks Casual 700 One"/>
                <a:cs typeface="TT Milks Casual 700 One"/>
                <a:sym typeface="TT Milks Casual 700 One"/>
              </a:rPr>
              <a:t>Correlational Analysis and Key Findings</a:t>
            </a:r>
            <a:endParaRPr lang="en-US" sz="8000" spc="-192" dirty="0">
              <a:solidFill>
                <a:srgbClr val="FFFF00"/>
              </a:solidFill>
              <a:latin typeface="Times New Roman"/>
              <a:ea typeface="TT Milks Casual 700 One"/>
              <a:cs typeface="TT Milks Casual 700 One"/>
            </a:endParaRPr>
          </a:p>
        </p:txBody>
      </p:sp>
      <p:sp>
        <p:nvSpPr>
          <p:cNvPr id="5" name="TextBox 5">
            <a:extLst>
              <a:ext uri="{FF2B5EF4-FFF2-40B4-BE49-F238E27FC236}">
                <a16:creationId xmlns:a16="http://schemas.microsoft.com/office/drawing/2014/main" id="{1BBA76BA-13A8-013D-E108-A7744F991566}"/>
              </a:ext>
            </a:extLst>
          </p:cNvPr>
          <p:cNvSpPr txBox="1"/>
          <p:nvPr/>
        </p:nvSpPr>
        <p:spPr>
          <a:xfrm>
            <a:off x="1312734" y="1920192"/>
            <a:ext cx="15470144" cy="7201972"/>
          </a:xfrm>
          <a:prstGeom prst="rect">
            <a:avLst/>
          </a:prstGeom>
        </p:spPr>
        <p:txBody>
          <a:bodyPr wrap="square" lIns="0" tIns="0" rIns="0" bIns="0" rtlCol="0" anchor="t">
            <a:spAutoFit/>
          </a:bodyPr>
          <a:lstStyle/>
          <a:p>
            <a:pPr marL="285750" indent="-285750" algn="just">
              <a:buFont typeface="Arial"/>
              <a:buChar char="•"/>
            </a:pPr>
            <a:r>
              <a:rPr lang="en-US" sz="2600" dirty="0">
                <a:solidFill>
                  <a:srgbClr val="FFFFFF"/>
                </a:solidFill>
                <a:latin typeface="Times New Roman"/>
                <a:ea typeface="+mn-lt"/>
                <a:cs typeface="+mn-lt"/>
                <a:sym typeface="Agrandir Medium"/>
              </a:rPr>
              <a:t>Calorie intake vs Workout Performance : Workout performance receives better results from increased calorie consumption because of their positive relationship.</a:t>
            </a:r>
            <a:endParaRPr lang="en-US" sz="2600" dirty="0">
              <a:solidFill>
                <a:srgbClr val="000000"/>
              </a:solidFill>
              <a:latin typeface="Times New Roman"/>
              <a:ea typeface="+mn-lt"/>
              <a:cs typeface="+mn-lt"/>
            </a:endParaRPr>
          </a:p>
          <a:p>
            <a:pPr marL="285750" indent="-285750" algn="just">
              <a:buFont typeface="Arial"/>
              <a:buChar char="•"/>
            </a:pPr>
            <a:r>
              <a:rPr lang="en-US" sz="2600" dirty="0">
                <a:solidFill>
                  <a:srgbClr val="FFFFFF"/>
                </a:solidFill>
                <a:latin typeface="Times New Roman"/>
                <a:ea typeface="+mn-lt"/>
                <a:cs typeface="+mn-lt"/>
                <a:sym typeface="Agrandir Medium"/>
              </a:rPr>
              <a:t>Heart Rate vs Step Count : The relation between heart rate and step count helps determine endurance levels because elevated step counts boost heart rate values that show cardiovascular activity.</a:t>
            </a:r>
            <a:endParaRPr lang="en-US" sz="2600" dirty="0">
              <a:solidFill>
                <a:srgbClr val="000000"/>
              </a:solidFill>
              <a:latin typeface="Times New Roman"/>
              <a:ea typeface="+mn-lt"/>
              <a:cs typeface="+mn-lt"/>
            </a:endParaRPr>
          </a:p>
          <a:p>
            <a:pPr marL="285750" indent="-285750" algn="just">
              <a:buFont typeface="Arial"/>
              <a:buChar char="•"/>
            </a:pPr>
            <a:r>
              <a:rPr lang="en-US" sz="2600" dirty="0">
                <a:solidFill>
                  <a:srgbClr val="FFFFFF"/>
                </a:solidFill>
                <a:latin typeface="Times New Roman"/>
                <a:ea typeface="+mn-lt"/>
                <a:cs typeface="+mn-lt"/>
                <a:sym typeface="Agrandir Medium"/>
              </a:rPr>
              <a:t>Sleep Duration vs Calories Burnt : Energy levels improve when people sleep longer since it enhances their calorie burning effectiveness.</a:t>
            </a:r>
            <a:endParaRPr lang="en-US" sz="2600" dirty="0">
              <a:solidFill>
                <a:srgbClr val="000000"/>
              </a:solidFill>
              <a:latin typeface="Times New Roman"/>
              <a:ea typeface="+mn-lt"/>
              <a:cs typeface="+mn-lt"/>
            </a:endParaRPr>
          </a:p>
          <a:p>
            <a:pPr marL="285750" indent="-285750" algn="just">
              <a:buFont typeface="Arial"/>
              <a:buChar char="•"/>
            </a:pPr>
            <a:r>
              <a:rPr lang="en-US" sz="2600" dirty="0">
                <a:solidFill>
                  <a:srgbClr val="FFFFFF"/>
                </a:solidFill>
                <a:latin typeface="Times New Roman"/>
                <a:ea typeface="+mn-lt"/>
                <a:cs typeface="+mn-lt"/>
                <a:sym typeface="Agrandir Medium"/>
              </a:rPr>
              <a:t>Heart Rate vs Workout Type : The heart rate tends to rise higher among gym and running workouts yet yoga practices sustain a more stable and lower heart rate</a:t>
            </a:r>
            <a:r>
              <a:rPr lang="en-US" sz="2600" u="none" strike="noStrike" dirty="0">
                <a:solidFill>
                  <a:srgbClr val="FFFFFF"/>
                </a:solidFill>
                <a:latin typeface="Times New Roman"/>
                <a:ea typeface="+mn-lt"/>
                <a:cs typeface="+mn-lt"/>
                <a:sym typeface="Agrandir Medium"/>
              </a:rPr>
              <a:t>.</a:t>
            </a:r>
            <a:endParaRPr lang="en-US" sz="2600" dirty="0">
              <a:solidFill>
                <a:srgbClr val="000000"/>
              </a:solidFill>
              <a:latin typeface="Times New Roman"/>
              <a:ea typeface="+mn-lt"/>
              <a:cs typeface="+mn-lt"/>
            </a:endParaRPr>
          </a:p>
          <a:p>
            <a:pPr marL="285750" indent="-285750" algn="just">
              <a:buFont typeface="Arial"/>
              <a:buChar char="•"/>
            </a:pPr>
            <a:r>
              <a:rPr lang="en-US" sz="2600" dirty="0">
                <a:solidFill>
                  <a:srgbClr val="FFFFFF"/>
                </a:solidFill>
                <a:latin typeface="Times New Roman"/>
                <a:ea typeface="+mn-lt"/>
                <a:cs typeface="+mn-lt"/>
                <a:sym typeface="Agrandir Medium"/>
              </a:rPr>
              <a:t>Calories burnt vs Workout Type : Workout activities such as running and gym exercises deliver the most substantial calorie expenditure results to the body</a:t>
            </a:r>
            <a:r>
              <a:rPr lang="en-US" sz="2600" u="none" strike="noStrike" dirty="0">
                <a:solidFill>
                  <a:srgbClr val="FFFFFF"/>
                </a:solidFill>
                <a:latin typeface="Times New Roman"/>
                <a:ea typeface="+mn-lt"/>
                <a:cs typeface="+mn-lt"/>
                <a:sym typeface="Agrandir Medium"/>
              </a:rPr>
              <a:t>.</a:t>
            </a:r>
            <a:endParaRPr lang="en-US" sz="2600" dirty="0">
              <a:solidFill>
                <a:srgbClr val="000000"/>
              </a:solidFill>
              <a:latin typeface="Times New Roman"/>
              <a:ea typeface="+mn-lt"/>
              <a:cs typeface="+mn-lt"/>
            </a:endParaRPr>
          </a:p>
          <a:p>
            <a:pPr marL="285750" indent="-285750" algn="just">
              <a:buFont typeface="Arial"/>
              <a:buChar char="•"/>
            </a:pPr>
            <a:r>
              <a:rPr lang="en-US" sz="2600" dirty="0">
                <a:solidFill>
                  <a:srgbClr val="FFFFFF"/>
                </a:solidFill>
                <a:latin typeface="Times New Roman"/>
                <a:ea typeface="+mn-lt"/>
                <a:cs typeface="+mn-lt"/>
                <a:sym typeface="Agrandir Medium"/>
              </a:rPr>
              <a:t>Calories burnt vs Location : Exercise performance</a:t>
            </a:r>
            <a:r>
              <a:rPr lang="en-US" sz="2600" u="none" strike="noStrike" dirty="0">
                <a:solidFill>
                  <a:srgbClr val="FFFFFF"/>
                </a:solidFill>
                <a:latin typeface="Times New Roman"/>
                <a:ea typeface="+mn-lt"/>
                <a:cs typeface="+mn-lt"/>
                <a:sym typeface="Agrandir Medium"/>
              </a:rPr>
              <a:t> in </a:t>
            </a:r>
            <a:r>
              <a:rPr lang="en-US" sz="2600" dirty="0">
                <a:solidFill>
                  <a:srgbClr val="FFFFFF"/>
                </a:solidFill>
                <a:latin typeface="Times New Roman"/>
                <a:ea typeface="+mn-lt"/>
                <a:cs typeface="+mn-lt"/>
                <a:sym typeface="Agrandir Medium"/>
              </a:rPr>
              <a:t>outdoor gym facilities and park areas produces superior calorie expenditure than workouts that take place within home environments.</a:t>
            </a:r>
            <a:endParaRPr lang="en-US" sz="2600" dirty="0">
              <a:latin typeface="Times New Roman"/>
              <a:ea typeface="Calibri"/>
              <a:cs typeface="Calibri"/>
            </a:endParaRPr>
          </a:p>
          <a:p>
            <a:pPr marL="285750" indent="-285750" algn="just">
              <a:buFont typeface="Arial"/>
              <a:buChar char="•"/>
            </a:pPr>
            <a:r>
              <a:rPr lang="en-US" sz="2600" dirty="0">
                <a:solidFill>
                  <a:srgbClr val="FFFFFF"/>
                </a:solidFill>
                <a:latin typeface="Times New Roman"/>
                <a:ea typeface="+mn-lt"/>
                <a:cs typeface="+mn-lt"/>
                <a:sym typeface="Agrandir Medium"/>
              </a:rPr>
              <a:t>Heart Rate vs Weather : Heart rate measurements did not depend on weather conditions since heart rate trends remained steady throughout rain and clear and foggy weather.</a:t>
            </a:r>
            <a:endParaRPr lang="en-US" sz="2600" dirty="0">
              <a:solidFill>
                <a:srgbClr val="000000"/>
              </a:solidFill>
              <a:latin typeface="Times New Roman"/>
              <a:ea typeface="+mn-lt"/>
              <a:cs typeface="+mn-lt"/>
            </a:endParaRPr>
          </a:p>
          <a:p>
            <a:pPr marL="285750" indent="-285750" algn="just">
              <a:buFont typeface="Arial"/>
              <a:buChar char="•"/>
            </a:pPr>
            <a:r>
              <a:rPr lang="en-US" sz="2600" dirty="0">
                <a:solidFill>
                  <a:srgbClr val="FFFFFF"/>
                </a:solidFill>
                <a:latin typeface="Times New Roman"/>
                <a:ea typeface="+mn-lt"/>
                <a:cs typeface="+mn-lt"/>
                <a:sym typeface="Agrandir Medium"/>
              </a:rPr>
              <a:t>Mood vs Heart Rate : Heart rate measurements show higher value </a:t>
            </a:r>
            <a:r>
              <a:rPr lang="en-US" sz="2600" u="none" strike="noStrike" dirty="0">
                <a:solidFill>
                  <a:srgbClr val="FFFFFF"/>
                </a:solidFill>
                <a:latin typeface="Times New Roman"/>
                <a:ea typeface="+mn-lt"/>
                <a:cs typeface="+mn-lt"/>
                <a:sym typeface="Agrandir Medium"/>
              </a:rPr>
              <a:t>in </a:t>
            </a:r>
            <a:r>
              <a:rPr lang="en-US" sz="2600" dirty="0">
                <a:solidFill>
                  <a:srgbClr val="FFFFFF"/>
                </a:solidFill>
                <a:latin typeface="Times New Roman"/>
                <a:ea typeface="+mn-lt"/>
                <a:cs typeface="+mn-lt"/>
                <a:sym typeface="Agrandir Medium"/>
              </a:rPr>
              <a:t>stressed individuals yet people with positive mood sustain stable heart rates</a:t>
            </a:r>
            <a:r>
              <a:rPr lang="en-US" sz="2600" u="none" strike="noStrike" dirty="0">
                <a:solidFill>
                  <a:srgbClr val="FFFFFF"/>
                </a:solidFill>
                <a:latin typeface="Times New Roman"/>
                <a:ea typeface="+mn-lt"/>
                <a:cs typeface="+mn-lt"/>
                <a:sym typeface="Agrandir Medium"/>
              </a:rPr>
              <a:t>.</a:t>
            </a:r>
            <a:endParaRPr lang="en-US" sz="2600" dirty="0">
              <a:latin typeface="Times New Roman"/>
              <a:ea typeface="+mn-lt"/>
              <a:cs typeface="+mn-lt"/>
            </a:endParaRPr>
          </a:p>
          <a:p>
            <a:pPr marL="285750" indent="-285750" algn="just">
              <a:buFont typeface="Arial"/>
              <a:buChar char="•"/>
            </a:pPr>
            <a:r>
              <a:rPr lang="en-US" sz="2600" dirty="0">
                <a:solidFill>
                  <a:srgbClr val="FFFFFF"/>
                </a:solidFill>
                <a:latin typeface="Times New Roman"/>
                <a:ea typeface="+mn-lt"/>
                <a:cs typeface="+mn-lt"/>
                <a:sym typeface="Agrandir Medium"/>
              </a:rPr>
              <a:t>Sleep hours vs Mood : people who experience stress usually sleep less than those</a:t>
            </a:r>
            <a:r>
              <a:rPr lang="en-US" sz="2600" u="none" strike="noStrike" dirty="0">
                <a:solidFill>
                  <a:srgbClr val="FFFFFF"/>
                </a:solidFill>
                <a:latin typeface="Times New Roman"/>
                <a:ea typeface="+mn-lt"/>
                <a:cs typeface="+mn-lt"/>
                <a:sym typeface="Agrandir Medium"/>
              </a:rPr>
              <a:t> in </a:t>
            </a:r>
            <a:r>
              <a:rPr lang="en-US" sz="2600" dirty="0">
                <a:solidFill>
                  <a:srgbClr val="FFFFFF"/>
                </a:solidFill>
                <a:latin typeface="Times New Roman"/>
                <a:ea typeface="+mn-lt"/>
                <a:cs typeface="+mn-lt"/>
                <a:sym typeface="Agrandir Medium"/>
              </a:rPr>
              <a:t>better mood states thus affecting their recovery process</a:t>
            </a:r>
            <a:r>
              <a:rPr lang="en-US" sz="2600" u="none" strike="noStrike" dirty="0">
                <a:solidFill>
                  <a:srgbClr val="FFFFFF"/>
                </a:solidFill>
                <a:latin typeface="Times New Roman"/>
                <a:ea typeface="+mn-lt"/>
                <a:cs typeface="+mn-lt"/>
                <a:sym typeface="Agrandir Medium"/>
              </a:rPr>
              <a:t>.</a:t>
            </a:r>
            <a:endParaRPr lang="en-US" sz="2600" dirty="0">
              <a:latin typeface="Times New Roman"/>
              <a:ea typeface="+mn-lt"/>
              <a:cs typeface="+mn-lt"/>
            </a:endParaRPr>
          </a:p>
        </p:txBody>
      </p:sp>
    </p:spTree>
    <p:extLst>
      <p:ext uri="{BB962C8B-B14F-4D97-AF65-F5344CB8AC3E}">
        <p14:creationId xmlns:p14="http://schemas.microsoft.com/office/powerpoint/2010/main" val="181589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416" r="-83416"/>
            </a:stretch>
          </a:blipFill>
        </p:spPr>
        <p:txBody>
          <a:bodyPr/>
          <a:lstStyle/>
          <a:p>
            <a:endParaRPr lang="en-US"/>
          </a:p>
        </p:txBody>
      </p:sp>
      <p:sp>
        <p:nvSpPr>
          <p:cNvPr id="3" name="Freeform 3"/>
          <p:cNvSpPr/>
          <p:nvPr/>
        </p:nvSpPr>
        <p:spPr>
          <a:xfrm>
            <a:off x="12900815" y="1783853"/>
            <a:ext cx="5039470" cy="6719294"/>
          </a:xfrm>
          <a:custGeom>
            <a:avLst/>
            <a:gdLst/>
            <a:ahLst/>
            <a:cxnLst/>
            <a:rect l="l" t="t" r="r" b="b"/>
            <a:pathLst>
              <a:path w="5039470" h="6719294">
                <a:moveTo>
                  <a:pt x="0" y="0"/>
                </a:moveTo>
                <a:lnTo>
                  <a:pt x="5039471" y="0"/>
                </a:lnTo>
                <a:lnTo>
                  <a:pt x="5039471" y="6719294"/>
                </a:lnTo>
                <a:lnTo>
                  <a:pt x="0" y="6719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a:cs typeface="Times New Roman"/>
            </a:endParaRPr>
          </a:p>
        </p:txBody>
      </p:sp>
      <p:sp>
        <p:nvSpPr>
          <p:cNvPr id="4" name="TextBox 4"/>
          <p:cNvSpPr txBox="1"/>
          <p:nvPr/>
        </p:nvSpPr>
        <p:spPr>
          <a:xfrm>
            <a:off x="470808" y="879873"/>
            <a:ext cx="13473153" cy="1058427"/>
          </a:xfrm>
          <a:prstGeom prst="rect">
            <a:avLst/>
          </a:prstGeom>
        </p:spPr>
        <p:txBody>
          <a:bodyPr wrap="square" lIns="0" tIns="0" rIns="0" bIns="0" rtlCol="0" anchor="t">
            <a:spAutoFit/>
          </a:bodyPr>
          <a:lstStyle/>
          <a:p>
            <a:pPr>
              <a:lnSpc>
                <a:spcPts val="8000"/>
              </a:lnSpc>
            </a:pPr>
            <a:r>
              <a:rPr lang="en-US" sz="8000" spc="-192">
                <a:solidFill>
                  <a:srgbClr val="FFCC00"/>
                </a:solidFill>
                <a:latin typeface="Times New Roman"/>
                <a:ea typeface="+mn-lt"/>
                <a:cs typeface="Times New Roman"/>
                <a:sym typeface="TT Milks Casual 700 One"/>
              </a:rPr>
              <a:t>Challenges &amp; Work Management</a:t>
            </a:r>
            <a:endParaRPr lang="en-US">
              <a:solidFill>
                <a:srgbClr val="FFCC00"/>
              </a:solidFill>
              <a:latin typeface="Times New Roman"/>
              <a:ea typeface="Calibri"/>
              <a:cs typeface="Times New Roman"/>
            </a:endParaRPr>
          </a:p>
        </p:txBody>
      </p:sp>
      <p:sp>
        <p:nvSpPr>
          <p:cNvPr id="5" name="TextBox 5"/>
          <p:cNvSpPr txBox="1"/>
          <p:nvPr/>
        </p:nvSpPr>
        <p:spPr>
          <a:xfrm>
            <a:off x="761093" y="1943483"/>
            <a:ext cx="11224078" cy="8199296"/>
          </a:xfrm>
          <a:prstGeom prst="rect">
            <a:avLst/>
          </a:prstGeom>
        </p:spPr>
        <p:txBody>
          <a:bodyPr wrap="square" lIns="0" tIns="0" rIns="0" bIns="0" rtlCol="0" anchor="t">
            <a:spAutoFit/>
          </a:bodyPr>
          <a:lstStyle/>
          <a:p>
            <a:pPr>
              <a:lnSpc>
                <a:spcPct val="150000"/>
              </a:lnSpc>
            </a:pPr>
            <a:r>
              <a:rPr lang="en-US" sz="2750" dirty="0">
                <a:solidFill>
                  <a:schemeClr val="bg1"/>
                </a:solidFill>
                <a:latin typeface="Times New Roman"/>
                <a:ea typeface="+mn-lt"/>
                <a:cs typeface="Times New Roman"/>
                <a:sym typeface="Agrandir Medium"/>
              </a:rPr>
              <a:t>Challenges Faced:</a:t>
            </a:r>
            <a:endParaRPr lang="en-US" sz="2750" dirty="0">
              <a:solidFill>
                <a:schemeClr val="bg1"/>
              </a:solidFill>
              <a:latin typeface="Times New Roman"/>
              <a:ea typeface="Calibri"/>
              <a:cs typeface="Times New Roman"/>
            </a:endParaRPr>
          </a:p>
          <a:p>
            <a:pPr>
              <a:lnSpc>
                <a:spcPct val="150000"/>
              </a:lnSpc>
            </a:pPr>
            <a:r>
              <a:rPr lang="en-US" sz="2750" dirty="0">
                <a:solidFill>
                  <a:schemeClr val="bg1"/>
                </a:solidFill>
                <a:latin typeface="Times New Roman"/>
                <a:ea typeface="+mn-lt"/>
                <a:cs typeface="Times New Roman"/>
                <a:sym typeface="Agrandir Medium"/>
              </a:rPr>
              <a:t>Inaccurate workout logs and missing data</a:t>
            </a:r>
            <a:r>
              <a:rPr lang="en-US" sz="2750" u="none" strike="noStrike" dirty="0">
                <a:solidFill>
                  <a:schemeClr val="bg1"/>
                </a:solidFill>
                <a:latin typeface="Times New Roman"/>
                <a:ea typeface="+mn-lt"/>
                <a:cs typeface="Times New Roman"/>
                <a:sym typeface="Agrandir Medium"/>
              </a:rPr>
              <a:t>.</a:t>
            </a:r>
            <a:endParaRPr lang="en-US" sz="2750" dirty="0">
              <a:solidFill>
                <a:schemeClr val="bg1"/>
              </a:solidFill>
              <a:latin typeface="Times New Roman"/>
              <a:ea typeface="+mn-lt"/>
              <a:cs typeface="Times New Roman"/>
            </a:endParaRPr>
          </a:p>
          <a:p>
            <a:pPr>
              <a:lnSpc>
                <a:spcPct val="150000"/>
              </a:lnSpc>
            </a:pPr>
            <a:r>
              <a:rPr lang="en-US" sz="2750" dirty="0">
                <a:solidFill>
                  <a:schemeClr val="bg1"/>
                </a:solidFill>
                <a:latin typeface="Times New Roman"/>
                <a:ea typeface="+mn-lt"/>
                <a:cs typeface="Times New Roman"/>
              </a:rPr>
              <a:t>Time constraints for data visualization and cleaning.</a:t>
            </a:r>
            <a:endParaRPr lang="en-US" sz="2750" dirty="0">
              <a:solidFill>
                <a:schemeClr val="bg1"/>
              </a:solidFill>
              <a:latin typeface="Times New Roman"/>
              <a:ea typeface="Calibri"/>
              <a:cs typeface="Times New Roman"/>
            </a:endParaRPr>
          </a:p>
          <a:p>
            <a:pPr>
              <a:lnSpc>
                <a:spcPct val="150000"/>
              </a:lnSpc>
            </a:pPr>
            <a:endParaRPr lang="en-US" sz="2750" dirty="0">
              <a:solidFill>
                <a:schemeClr val="bg1"/>
              </a:solidFill>
              <a:latin typeface="Times New Roman"/>
              <a:ea typeface="Calibri"/>
              <a:cs typeface="Times New Roman"/>
            </a:endParaRPr>
          </a:p>
          <a:p>
            <a:pPr>
              <a:lnSpc>
                <a:spcPct val="150000"/>
              </a:lnSpc>
            </a:pPr>
            <a:r>
              <a:rPr lang="en-US" sz="2750" dirty="0">
                <a:solidFill>
                  <a:schemeClr val="bg1"/>
                </a:solidFill>
                <a:latin typeface="Times New Roman"/>
                <a:ea typeface="Calibri"/>
                <a:cs typeface="Times New Roman"/>
              </a:rPr>
              <a:t>Team Responsibilities:</a:t>
            </a:r>
          </a:p>
          <a:p>
            <a:pPr>
              <a:lnSpc>
                <a:spcPct val="150000"/>
              </a:lnSpc>
            </a:pPr>
            <a:r>
              <a:rPr lang="en-US" sz="2750" dirty="0">
                <a:solidFill>
                  <a:schemeClr val="bg1"/>
                </a:solidFill>
                <a:latin typeface="Times New Roman"/>
                <a:ea typeface="+mn-lt"/>
                <a:cs typeface="Times New Roman"/>
              </a:rPr>
              <a:t>Anjali Devi </a:t>
            </a:r>
            <a:r>
              <a:rPr lang="en-US" sz="2750" dirty="0" err="1">
                <a:solidFill>
                  <a:schemeClr val="bg1"/>
                </a:solidFill>
                <a:latin typeface="Times New Roman"/>
                <a:ea typeface="+mn-lt"/>
                <a:cs typeface="Times New Roman"/>
              </a:rPr>
              <a:t>Ledalla</a:t>
            </a:r>
            <a:r>
              <a:rPr lang="en-US" sz="2750" dirty="0">
                <a:solidFill>
                  <a:schemeClr val="bg1"/>
                </a:solidFill>
                <a:latin typeface="Times New Roman"/>
                <a:ea typeface="+mn-lt"/>
                <a:cs typeface="Times New Roman"/>
              </a:rPr>
              <a:t>: Data gathering  -Contributed100%</a:t>
            </a:r>
            <a:endParaRPr lang="en-US" sz="2750" dirty="0">
              <a:solidFill>
                <a:schemeClr val="bg1"/>
              </a:solidFill>
              <a:latin typeface="Times New Roman"/>
              <a:ea typeface="Calibri"/>
              <a:cs typeface="Times New Roman"/>
            </a:endParaRPr>
          </a:p>
          <a:p>
            <a:pPr>
              <a:lnSpc>
                <a:spcPct val="150000"/>
              </a:lnSpc>
            </a:pPr>
            <a:r>
              <a:rPr lang="en-US" sz="2750" dirty="0">
                <a:solidFill>
                  <a:schemeClr val="bg1"/>
                </a:solidFill>
                <a:latin typeface="Times New Roman"/>
                <a:ea typeface="+mn-lt"/>
                <a:cs typeface="Times New Roman"/>
              </a:rPr>
              <a:t>Hossein </a:t>
            </a:r>
            <a:r>
              <a:rPr lang="en-US" sz="2750" dirty="0" err="1">
                <a:solidFill>
                  <a:schemeClr val="bg1"/>
                </a:solidFill>
                <a:latin typeface="Times New Roman"/>
                <a:ea typeface="+mn-lt"/>
                <a:cs typeface="Times New Roman"/>
              </a:rPr>
              <a:t>Tashakori:data</a:t>
            </a:r>
            <a:r>
              <a:rPr lang="en-US" sz="2750" dirty="0">
                <a:solidFill>
                  <a:schemeClr val="bg1"/>
                </a:solidFill>
                <a:latin typeface="Times New Roman"/>
                <a:ea typeface="+mn-lt"/>
                <a:cs typeface="Times New Roman"/>
              </a:rPr>
              <a:t> cleaning and preprocessing   -Contributed100%</a:t>
            </a:r>
          </a:p>
          <a:p>
            <a:pPr>
              <a:lnSpc>
                <a:spcPct val="150000"/>
              </a:lnSpc>
            </a:pPr>
            <a:r>
              <a:rPr lang="en-US" sz="2750" dirty="0">
                <a:solidFill>
                  <a:schemeClr val="bg1"/>
                </a:solidFill>
                <a:latin typeface="Times New Roman"/>
                <a:ea typeface="+mn-lt"/>
                <a:cs typeface="Times New Roman"/>
              </a:rPr>
              <a:t>Haritha </a:t>
            </a:r>
            <a:r>
              <a:rPr lang="en-US" sz="2750" dirty="0" err="1">
                <a:solidFill>
                  <a:schemeClr val="bg1"/>
                </a:solidFill>
                <a:latin typeface="Times New Roman"/>
                <a:ea typeface="+mn-lt"/>
                <a:cs typeface="Times New Roman"/>
              </a:rPr>
              <a:t>Kasaraneni</a:t>
            </a:r>
            <a:r>
              <a:rPr lang="en-US" sz="2750" dirty="0">
                <a:solidFill>
                  <a:schemeClr val="bg1"/>
                </a:solidFill>
                <a:latin typeface="Times New Roman"/>
                <a:ea typeface="+mn-lt"/>
                <a:cs typeface="Times New Roman"/>
              </a:rPr>
              <a:t>: </a:t>
            </a:r>
            <a:r>
              <a:rPr lang="en-US" sz="2750" dirty="0" err="1">
                <a:solidFill>
                  <a:schemeClr val="bg1"/>
                </a:solidFill>
                <a:latin typeface="Times New Roman"/>
                <a:ea typeface="+mn-lt"/>
                <a:cs typeface="Times New Roman"/>
              </a:rPr>
              <a:t>visualisations</a:t>
            </a:r>
            <a:r>
              <a:rPr lang="en-US" sz="2750" dirty="0">
                <a:solidFill>
                  <a:schemeClr val="bg1"/>
                </a:solidFill>
                <a:latin typeface="Times New Roman"/>
                <a:ea typeface="+mn-lt"/>
                <a:cs typeface="Times New Roman"/>
              </a:rPr>
              <a:t> &amp; correlational analysis.  -Contributed100%</a:t>
            </a:r>
            <a:endParaRPr lang="en-US" sz="2750" dirty="0">
              <a:solidFill>
                <a:schemeClr val="bg1"/>
              </a:solidFill>
              <a:latin typeface="Times New Roman"/>
              <a:cs typeface="Times New Roman"/>
            </a:endParaRPr>
          </a:p>
          <a:p>
            <a:pPr>
              <a:lnSpc>
                <a:spcPct val="150000"/>
              </a:lnSpc>
            </a:pPr>
            <a:r>
              <a:rPr lang="en-US" sz="2750" dirty="0">
                <a:solidFill>
                  <a:schemeClr val="bg1"/>
                </a:solidFill>
                <a:latin typeface="Times New Roman"/>
                <a:ea typeface="+mn-lt"/>
                <a:cs typeface="Times New Roman"/>
              </a:rPr>
              <a:t>Mounish Reddy Dodda: Dashboard integration &amp; </a:t>
            </a:r>
            <a:r>
              <a:rPr lang="en-US" sz="2800" dirty="0">
                <a:solidFill>
                  <a:schemeClr val="bg1"/>
                </a:solidFill>
                <a:latin typeface="Times New Roman"/>
                <a:ea typeface="+mn-lt"/>
                <a:cs typeface="Times New Roman"/>
              </a:rPr>
              <a:t>Report documentation  -Contributed-100%</a:t>
            </a:r>
            <a:endParaRPr lang="en-US" sz="2750" dirty="0">
              <a:solidFill>
                <a:schemeClr val="bg1"/>
              </a:solidFill>
              <a:latin typeface="Times New Roman"/>
              <a:ea typeface="Calibri"/>
              <a:cs typeface="Times New Roman"/>
            </a:endParaRPr>
          </a:p>
          <a:p>
            <a:pPr>
              <a:lnSpc>
                <a:spcPct val="150000"/>
              </a:lnSpc>
            </a:pPr>
            <a:endParaRPr lang="en-US" sz="2750" dirty="0">
              <a:solidFill>
                <a:schemeClr val="bg1"/>
              </a:solidFill>
              <a:latin typeface="Times New Roman"/>
              <a:ea typeface="Calibri"/>
              <a:cs typeface="Times New Roman"/>
            </a:endParaRPr>
          </a:p>
          <a:p>
            <a:pPr>
              <a:lnSpc>
                <a:spcPct val="150000"/>
              </a:lnSpc>
            </a:pPr>
            <a:endParaRPr lang="en-US" sz="2750" dirty="0">
              <a:solidFill>
                <a:schemeClr val="bg1"/>
              </a:solidFill>
              <a:latin typeface="Times New Roman"/>
              <a:ea typeface="Calibri"/>
              <a:cs typeface="Times New Roman"/>
            </a:endParaRPr>
          </a:p>
          <a:p>
            <a:pPr>
              <a:lnSpc>
                <a:spcPct val="150000"/>
              </a:lnSpc>
              <a:spcBef>
                <a:spcPct val="0"/>
              </a:spcBef>
            </a:pPr>
            <a:endParaRPr lang="en-US" sz="2750" b="1" dirty="0">
              <a:solidFill>
                <a:schemeClr val="bg1"/>
              </a:solidFill>
              <a:latin typeface="Times New Roman"/>
              <a:ea typeface="Agrandir Medium"/>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3B355-9AC2-7752-2F03-3F54EE3D7B6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AD7CB9A-56F4-D96A-FE89-21F088BBAD6A}"/>
              </a:ext>
            </a:extLst>
          </p:cNvPr>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416" r="-83416"/>
            </a:stretch>
          </a:blipFill>
        </p:spPr>
        <p:txBody>
          <a:bodyPr/>
          <a:lstStyle/>
          <a:p>
            <a:endParaRPr lang="en-US"/>
          </a:p>
        </p:txBody>
      </p:sp>
      <p:sp>
        <p:nvSpPr>
          <p:cNvPr id="3" name="Freeform 3">
            <a:extLst>
              <a:ext uri="{FF2B5EF4-FFF2-40B4-BE49-F238E27FC236}">
                <a16:creationId xmlns:a16="http://schemas.microsoft.com/office/drawing/2014/main" id="{752B3B63-7385-246C-F458-74B9D3DBFEDF}"/>
              </a:ext>
            </a:extLst>
          </p:cNvPr>
          <p:cNvSpPr/>
          <p:nvPr/>
        </p:nvSpPr>
        <p:spPr>
          <a:xfrm>
            <a:off x="11444080" y="1783853"/>
            <a:ext cx="5039470" cy="6719294"/>
          </a:xfrm>
          <a:custGeom>
            <a:avLst/>
            <a:gdLst/>
            <a:ahLst/>
            <a:cxnLst/>
            <a:rect l="l" t="t" r="r" b="b"/>
            <a:pathLst>
              <a:path w="5039470" h="6719294">
                <a:moveTo>
                  <a:pt x="0" y="0"/>
                </a:moveTo>
                <a:lnTo>
                  <a:pt x="5039471" y="0"/>
                </a:lnTo>
                <a:lnTo>
                  <a:pt x="5039471" y="6719294"/>
                </a:lnTo>
                <a:lnTo>
                  <a:pt x="0" y="6719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a:cs typeface="Times New Roman"/>
            </a:endParaRPr>
          </a:p>
        </p:txBody>
      </p:sp>
      <p:sp>
        <p:nvSpPr>
          <p:cNvPr id="4" name="TextBox 4">
            <a:extLst>
              <a:ext uri="{FF2B5EF4-FFF2-40B4-BE49-F238E27FC236}">
                <a16:creationId xmlns:a16="http://schemas.microsoft.com/office/drawing/2014/main" id="{7D019286-3E8A-C940-0B61-EDE35FD34782}"/>
              </a:ext>
            </a:extLst>
          </p:cNvPr>
          <p:cNvSpPr txBox="1"/>
          <p:nvPr/>
        </p:nvSpPr>
        <p:spPr>
          <a:xfrm>
            <a:off x="1105807" y="1260873"/>
            <a:ext cx="10334441" cy="1040285"/>
          </a:xfrm>
          <a:prstGeom prst="rect">
            <a:avLst/>
          </a:prstGeom>
        </p:spPr>
        <p:txBody>
          <a:bodyPr wrap="square" lIns="0" tIns="0" rIns="0" bIns="0" rtlCol="0" anchor="t">
            <a:spAutoFit/>
          </a:bodyPr>
          <a:lstStyle/>
          <a:p>
            <a:pPr>
              <a:lnSpc>
                <a:spcPts val="8000"/>
              </a:lnSpc>
            </a:pPr>
            <a:r>
              <a:rPr lang="en-US" sz="8000" spc="-192" dirty="0">
                <a:solidFill>
                  <a:srgbClr val="FFCC00"/>
                </a:solidFill>
                <a:latin typeface="Times New Roman"/>
                <a:ea typeface="+mn-lt"/>
                <a:cs typeface="Times New Roman"/>
                <a:sym typeface="TT Milks Casual 700 One"/>
              </a:rPr>
              <a:t>Next Steps for Project 2</a:t>
            </a:r>
            <a:endParaRPr lang="en-US">
              <a:solidFill>
                <a:srgbClr val="FFCC00"/>
              </a:solidFill>
              <a:latin typeface="Times New Roman"/>
              <a:ea typeface="Calibri"/>
              <a:cs typeface="Times New Roman"/>
            </a:endParaRPr>
          </a:p>
        </p:txBody>
      </p:sp>
      <p:sp>
        <p:nvSpPr>
          <p:cNvPr id="5" name="TextBox 5">
            <a:extLst>
              <a:ext uri="{FF2B5EF4-FFF2-40B4-BE49-F238E27FC236}">
                <a16:creationId xmlns:a16="http://schemas.microsoft.com/office/drawing/2014/main" id="{01FA61A9-795F-6B2B-70BB-68CACD18DCBC}"/>
              </a:ext>
            </a:extLst>
          </p:cNvPr>
          <p:cNvSpPr txBox="1"/>
          <p:nvPr/>
        </p:nvSpPr>
        <p:spPr>
          <a:xfrm>
            <a:off x="1105807" y="2578483"/>
            <a:ext cx="7639050" cy="6674712"/>
          </a:xfrm>
          <a:prstGeom prst="rect">
            <a:avLst/>
          </a:prstGeom>
        </p:spPr>
        <p:txBody>
          <a:bodyPr lIns="0" tIns="0" rIns="0" bIns="0" rtlCol="0" anchor="t">
            <a:spAutoFit/>
          </a:bodyPr>
          <a:lstStyle/>
          <a:p>
            <a:r>
              <a:rPr lang="en-US" sz="2750">
                <a:solidFill>
                  <a:schemeClr val="bg1"/>
                </a:solidFill>
                <a:latin typeface="Times New Roman"/>
                <a:ea typeface="+mn-lt"/>
                <a:cs typeface="Times New Roman"/>
                <a:sym typeface="Agrandir Medium"/>
              </a:rPr>
              <a:t>Expanding Analysis:</a:t>
            </a:r>
            <a:endParaRPr lang="en-US">
              <a:solidFill>
                <a:schemeClr val="bg1"/>
              </a:solidFill>
              <a:latin typeface="Times New Roman"/>
              <a:ea typeface="+mn-lt"/>
              <a:cs typeface="Times New Roman"/>
            </a:endParaRPr>
          </a:p>
          <a:p>
            <a:endParaRPr lang="en-US">
              <a:latin typeface="Times New Roman"/>
              <a:cs typeface="Times New Roman"/>
              <a:sym typeface="Agrandir Medium"/>
            </a:endParaRPr>
          </a:p>
          <a:p>
            <a:pPr marL="457200" indent="-457200">
              <a:buFont typeface="Arial"/>
              <a:buChar char="•"/>
            </a:pPr>
            <a:r>
              <a:rPr lang="en-US" sz="2750">
                <a:solidFill>
                  <a:schemeClr val="bg1"/>
                </a:solidFill>
                <a:latin typeface="Times New Roman"/>
                <a:ea typeface="+mn-lt"/>
                <a:cs typeface="Times New Roman"/>
                <a:sym typeface="Agrandir Medium"/>
              </a:rPr>
              <a:t>Merging fitness &amp; nutrition information for more insight.</a:t>
            </a:r>
            <a:endParaRPr lang="en-US">
              <a:solidFill>
                <a:schemeClr val="bg1"/>
              </a:solidFill>
              <a:latin typeface="Times New Roman"/>
              <a:ea typeface="+mn-lt"/>
              <a:cs typeface="Times New Roman"/>
            </a:endParaRPr>
          </a:p>
          <a:p>
            <a:pPr marL="285750" indent="-285750">
              <a:buFont typeface="Arial"/>
              <a:buChar char="•"/>
            </a:pPr>
            <a:endParaRPr lang="en-US">
              <a:latin typeface="Times New Roman"/>
              <a:ea typeface="Calibri"/>
              <a:cs typeface="Times New Roman"/>
            </a:endParaRPr>
          </a:p>
          <a:p>
            <a:pPr marL="457200" indent="-457200">
              <a:buFont typeface="Arial"/>
              <a:buChar char="•"/>
            </a:pPr>
            <a:r>
              <a:rPr lang="en-US" sz="2750">
                <a:solidFill>
                  <a:schemeClr val="bg1"/>
                </a:solidFill>
                <a:latin typeface="Times New Roman"/>
                <a:ea typeface="+mn-lt"/>
                <a:cs typeface="Times New Roman"/>
                <a:sym typeface="Agrandir Medium"/>
              </a:rPr>
              <a:t>Using Pearson &amp; Spearman correlation for enhanced statistical analysis.</a:t>
            </a:r>
            <a:endParaRPr lang="en-US">
              <a:solidFill>
                <a:schemeClr val="bg1"/>
              </a:solidFill>
              <a:latin typeface="Times New Roman"/>
              <a:ea typeface="+mn-lt"/>
              <a:cs typeface="Times New Roman"/>
            </a:endParaRPr>
          </a:p>
          <a:p>
            <a:pPr marL="285750" indent="-285750">
              <a:buFont typeface="Arial"/>
              <a:buChar char="•"/>
            </a:pPr>
            <a:endParaRPr lang="en-US">
              <a:latin typeface="Times New Roman"/>
              <a:ea typeface="Calibri"/>
              <a:cs typeface="Times New Roman"/>
            </a:endParaRPr>
          </a:p>
          <a:p>
            <a:pPr marL="457200" indent="-457200">
              <a:buFont typeface="Arial"/>
              <a:buChar char="•"/>
            </a:pPr>
            <a:r>
              <a:rPr lang="en-US" sz="2750">
                <a:solidFill>
                  <a:schemeClr val="bg1"/>
                </a:solidFill>
                <a:latin typeface="Times New Roman"/>
                <a:ea typeface="+mn-lt"/>
                <a:cs typeface="Times New Roman"/>
                <a:sym typeface="Agrandir Medium"/>
              </a:rPr>
              <a:t>Transition from static to interactive visualization</a:t>
            </a:r>
            <a:r>
              <a:rPr lang="en-US" sz="2750" u="none" strike="noStrike">
                <a:solidFill>
                  <a:schemeClr val="bg1"/>
                </a:solidFill>
                <a:latin typeface="Times New Roman"/>
                <a:ea typeface="+mn-lt"/>
                <a:cs typeface="Times New Roman"/>
                <a:sym typeface="Agrandir Medium"/>
              </a:rPr>
              <a:t>.</a:t>
            </a:r>
            <a:endParaRPr lang="en-US">
              <a:solidFill>
                <a:schemeClr val="bg1"/>
              </a:solidFill>
              <a:latin typeface="Times New Roman"/>
              <a:ea typeface="+mn-lt"/>
              <a:cs typeface="Times New Roman"/>
            </a:endParaRPr>
          </a:p>
          <a:p>
            <a:pPr marL="285750" indent="-285750">
              <a:buFont typeface="Arial"/>
              <a:buChar char="•"/>
            </a:pPr>
            <a:endParaRPr lang="en-US">
              <a:latin typeface="Times New Roman"/>
              <a:ea typeface="Calibri"/>
              <a:cs typeface="Times New Roman"/>
            </a:endParaRPr>
          </a:p>
          <a:p>
            <a:pPr marL="457200" indent="-457200">
              <a:buFont typeface="Arial"/>
              <a:buChar char="•"/>
            </a:pPr>
            <a:r>
              <a:rPr lang="en-US" sz="2750">
                <a:solidFill>
                  <a:schemeClr val="bg1"/>
                </a:solidFill>
                <a:latin typeface="Times New Roman"/>
                <a:ea typeface="+mn-lt"/>
                <a:cs typeface="Times New Roman"/>
                <a:sym typeface="Agrandir Medium"/>
              </a:rPr>
              <a:t>Webpage Development:</a:t>
            </a:r>
            <a:endParaRPr lang="en-US">
              <a:solidFill>
                <a:schemeClr val="bg1"/>
              </a:solidFill>
              <a:latin typeface="Times New Roman"/>
              <a:ea typeface="Calibri"/>
              <a:cs typeface="Times New Roman"/>
            </a:endParaRPr>
          </a:p>
          <a:p>
            <a:pPr marL="285750" indent="-285750">
              <a:buFont typeface="Arial"/>
              <a:buChar char="•"/>
            </a:pPr>
            <a:endParaRPr lang="en-US">
              <a:latin typeface="Times New Roman"/>
              <a:ea typeface="Calibri"/>
              <a:cs typeface="Times New Roman"/>
            </a:endParaRPr>
          </a:p>
          <a:p>
            <a:pPr marL="457200" indent="-457200">
              <a:buFont typeface="Arial"/>
              <a:buChar char="•"/>
            </a:pPr>
            <a:r>
              <a:rPr lang="en-US" sz="2750">
                <a:solidFill>
                  <a:schemeClr val="bg1"/>
                </a:solidFill>
                <a:latin typeface="Times New Roman"/>
                <a:ea typeface="+mn-lt"/>
                <a:cs typeface="Times New Roman"/>
                <a:sym typeface="Agrandir Medium"/>
              </a:rPr>
              <a:t>Creating an interactive webpage to display insights using D3.js</a:t>
            </a:r>
            <a:r>
              <a:rPr lang="en-US" sz="2750" u="none" strike="noStrike">
                <a:solidFill>
                  <a:schemeClr val="bg1"/>
                </a:solidFill>
                <a:latin typeface="Times New Roman"/>
                <a:ea typeface="+mn-lt"/>
                <a:cs typeface="Times New Roman"/>
                <a:sym typeface="Agrandir Medium"/>
              </a:rPr>
              <a:t>.</a:t>
            </a:r>
            <a:endParaRPr lang="en-US">
              <a:solidFill>
                <a:schemeClr val="bg1"/>
              </a:solidFill>
              <a:latin typeface="Times New Roman"/>
              <a:ea typeface="+mn-lt"/>
              <a:cs typeface="Times New Roman"/>
            </a:endParaRPr>
          </a:p>
          <a:p>
            <a:pPr marL="285750" indent="-285750">
              <a:buFont typeface="Arial"/>
              <a:buChar char="•"/>
            </a:pPr>
            <a:endParaRPr lang="en-US">
              <a:latin typeface="Times New Roman"/>
              <a:ea typeface="Calibri"/>
              <a:cs typeface="Times New Roman"/>
            </a:endParaRPr>
          </a:p>
          <a:p>
            <a:pPr marL="457200" indent="-457200">
              <a:lnSpc>
                <a:spcPct val="150000"/>
              </a:lnSpc>
              <a:buFont typeface="Arial"/>
              <a:buChar char="•"/>
            </a:pPr>
            <a:r>
              <a:rPr lang="en-US" sz="2750">
                <a:solidFill>
                  <a:schemeClr val="bg1"/>
                </a:solidFill>
                <a:latin typeface="Times New Roman"/>
                <a:ea typeface="+mn-lt"/>
                <a:cs typeface="Times New Roman"/>
                <a:sym typeface="Agrandir Medium"/>
              </a:rPr>
              <a:t>Integrating Tableau or Power BI dashboard for interactivity</a:t>
            </a:r>
            <a:r>
              <a:rPr lang="en-US" sz="2750" u="none" strike="noStrike">
                <a:solidFill>
                  <a:schemeClr val="bg1"/>
                </a:solidFill>
                <a:latin typeface="Times New Roman"/>
                <a:ea typeface="+mn-lt"/>
                <a:cs typeface="Times New Roman"/>
                <a:sym typeface="Agrandir Medium"/>
              </a:rPr>
              <a:t>.</a:t>
            </a:r>
            <a:endParaRPr lang="en-US">
              <a:solidFill>
                <a:schemeClr val="bg1"/>
              </a:solidFill>
              <a:latin typeface="Times New Roman"/>
              <a:ea typeface="+mn-lt"/>
              <a:cs typeface="Times New Roman"/>
            </a:endParaRPr>
          </a:p>
        </p:txBody>
      </p:sp>
    </p:spTree>
    <p:extLst>
      <p:ext uri="{BB962C8B-B14F-4D97-AF65-F5344CB8AC3E}">
        <p14:creationId xmlns:p14="http://schemas.microsoft.com/office/powerpoint/2010/main" val="4045073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416" r="-83416"/>
            </a:stretch>
          </a:blipFill>
        </p:spPr>
        <p:txBody>
          <a:bodyPr/>
          <a:lstStyle/>
          <a:p>
            <a:endParaRPr lang="en-US"/>
          </a:p>
        </p:txBody>
      </p:sp>
      <p:sp>
        <p:nvSpPr>
          <p:cNvPr id="3" name="Freeform 3"/>
          <p:cNvSpPr/>
          <p:nvPr/>
        </p:nvSpPr>
        <p:spPr>
          <a:xfrm>
            <a:off x="12496043" y="8985429"/>
            <a:ext cx="6517111" cy="2916407"/>
          </a:xfrm>
          <a:custGeom>
            <a:avLst/>
            <a:gdLst/>
            <a:ahLst/>
            <a:cxnLst/>
            <a:rect l="l" t="t" r="r" b="b"/>
            <a:pathLst>
              <a:path w="6517111" h="2916407">
                <a:moveTo>
                  <a:pt x="0" y="0"/>
                </a:moveTo>
                <a:lnTo>
                  <a:pt x="6517111" y="0"/>
                </a:lnTo>
                <a:lnTo>
                  <a:pt x="6517111" y="2916407"/>
                </a:lnTo>
                <a:lnTo>
                  <a:pt x="0" y="29164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34967" y="-743084"/>
            <a:ext cx="6670249" cy="1592522"/>
          </a:xfrm>
          <a:custGeom>
            <a:avLst/>
            <a:gdLst/>
            <a:ahLst/>
            <a:cxnLst/>
            <a:rect l="l" t="t" r="r" b="b"/>
            <a:pathLst>
              <a:path w="6670249" h="1592522">
                <a:moveTo>
                  <a:pt x="0" y="0"/>
                </a:moveTo>
                <a:lnTo>
                  <a:pt x="6670249" y="0"/>
                </a:lnTo>
                <a:lnTo>
                  <a:pt x="6670249" y="1592522"/>
                </a:lnTo>
                <a:lnTo>
                  <a:pt x="0" y="1592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7259300" y="741599"/>
            <a:ext cx="2446977" cy="2939311"/>
          </a:xfrm>
          <a:custGeom>
            <a:avLst/>
            <a:gdLst/>
            <a:ahLst/>
            <a:cxnLst/>
            <a:rect l="l" t="t" r="r" b="b"/>
            <a:pathLst>
              <a:path w="2446977" h="2939311">
                <a:moveTo>
                  <a:pt x="0" y="0"/>
                </a:moveTo>
                <a:lnTo>
                  <a:pt x="2446977" y="0"/>
                </a:lnTo>
                <a:lnTo>
                  <a:pt x="2446977" y="2939311"/>
                </a:lnTo>
                <a:lnTo>
                  <a:pt x="0" y="29393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6435782" y="435819"/>
            <a:ext cx="5416435" cy="827237"/>
          </a:xfrm>
          <a:custGeom>
            <a:avLst/>
            <a:gdLst/>
            <a:ahLst/>
            <a:cxnLst/>
            <a:rect l="l" t="t" r="r" b="b"/>
            <a:pathLst>
              <a:path w="5416435" h="827237">
                <a:moveTo>
                  <a:pt x="0" y="0"/>
                </a:moveTo>
                <a:lnTo>
                  <a:pt x="5416436" y="0"/>
                </a:lnTo>
                <a:lnTo>
                  <a:pt x="5416436" y="827238"/>
                </a:lnTo>
                <a:lnTo>
                  <a:pt x="0" y="8272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2838772" y="9401321"/>
            <a:ext cx="6242672" cy="1771358"/>
          </a:xfrm>
          <a:custGeom>
            <a:avLst/>
            <a:gdLst/>
            <a:ahLst/>
            <a:cxnLst/>
            <a:rect l="l" t="t" r="r" b="b"/>
            <a:pathLst>
              <a:path w="6242672" h="1771358">
                <a:moveTo>
                  <a:pt x="0" y="0"/>
                </a:moveTo>
                <a:lnTo>
                  <a:pt x="6242672" y="0"/>
                </a:lnTo>
                <a:lnTo>
                  <a:pt x="6242672" y="1771358"/>
                </a:lnTo>
                <a:lnTo>
                  <a:pt x="0" y="177135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4781314" y="9258300"/>
            <a:ext cx="5746817" cy="2643536"/>
          </a:xfrm>
          <a:custGeom>
            <a:avLst/>
            <a:gdLst/>
            <a:ahLst/>
            <a:cxnLst/>
            <a:rect l="l" t="t" r="r" b="b"/>
            <a:pathLst>
              <a:path w="5746817" h="2643536">
                <a:moveTo>
                  <a:pt x="0" y="0"/>
                </a:moveTo>
                <a:lnTo>
                  <a:pt x="5746817" y="0"/>
                </a:lnTo>
                <a:lnTo>
                  <a:pt x="5746817" y="2643536"/>
                </a:lnTo>
                <a:lnTo>
                  <a:pt x="0" y="264353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rot="-10800000">
            <a:off x="13157143" y="-2818138"/>
            <a:ext cx="3866169" cy="3846838"/>
          </a:xfrm>
          <a:custGeom>
            <a:avLst/>
            <a:gdLst/>
            <a:ahLst/>
            <a:cxnLst/>
            <a:rect l="l" t="t" r="r" b="b"/>
            <a:pathLst>
              <a:path w="3866169" h="3846838">
                <a:moveTo>
                  <a:pt x="0" y="0"/>
                </a:moveTo>
                <a:lnTo>
                  <a:pt x="3866169" y="0"/>
                </a:lnTo>
                <a:lnTo>
                  <a:pt x="3866169" y="3846838"/>
                </a:lnTo>
                <a:lnTo>
                  <a:pt x="0" y="3846838"/>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a:off x="-4241867" y="1416472"/>
            <a:ext cx="5746817" cy="2643536"/>
          </a:xfrm>
          <a:custGeom>
            <a:avLst/>
            <a:gdLst/>
            <a:ahLst/>
            <a:cxnLst/>
            <a:rect l="l" t="t" r="r" b="b"/>
            <a:pathLst>
              <a:path w="5746817" h="2643536">
                <a:moveTo>
                  <a:pt x="0" y="0"/>
                </a:moveTo>
                <a:lnTo>
                  <a:pt x="5746817" y="0"/>
                </a:lnTo>
                <a:lnTo>
                  <a:pt x="5746817" y="2643536"/>
                </a:lnTo>
                <a:lnTo>
                  <a:pt x="0" y="264353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1" name="TextBox 11"/>
          <p:cNvSpPr txBox="1"/>
          <p:nvPr/>
        </p:nvSpPr>
        <p:spPr>
          <a:xfrm>
            <a:off x="4354746" y="2402205"/>
            <a:ext cx="9578507" cy="5920740"/>
          </a:xfrm>
          <a:prstGeom prst="rect">
            <a:avLst/>
          </a:prstGeom>
        </p:spPr>
        <p:txBody>
          <a:bodyPr lIns="0" tIns="0" rIns="0" bIns="0" rtlCol="0" anchor="t">
            <a:spAutoFit/>
          </a:bodyPr>
          <a:lstStyle/>
          <a:p>
            <a:pPr algn="ctr">
              <a:lnSpc>
                <a:spcPts val="15180"/>
              </a:lnSpc>
            </a:pPr>
            <a:r>
              <a:rPr lang="en-US" sz="16500" spc="-940">
                <a:solidFill>
                  <a:srgbClr val="FFFFFF"/>
                </a:solidFill>
                <a:latin typeface="TT Milks Casual 700 One"/>
                <a:ea typeface="TT Milks Casual 700 One"/>
                <a:cs typeface="TT Milks Casual 700 One"/>
                <a:sym typeface="TT Milks Casual 700 One"/>
              </a:rPr>
              <a:t>THANK YOU VERY MUCH!</a:t>
            </a:r>
          </a:p>
        </p:txBody>
      </p:sp>
      <p:sp>
        <p:nvSpPr>
          <p:cNvPr id="12" name="Freeform 12"/>
          <p:cNvSpPr/>
          <p:nvPr/>
        </p:nvSpPr>
        <p:spPr>
          <a:xfrm>
            <a:off x="15414591" y="6341893"/>
            <a:ext cx="5746817" cy="2643536"/>
          </a:xfrm>
          <a:custGeom>
            <a:avLst/>
            <a:gdLst/>
            <a:ahLst/>
            <a:cxnLst/>
            <a:rect l="l" t="t" r="r" b="b"/>
            <a:pathLst>
              <a:path w="5746817" h="2643536">
                <a:moveTo>
                  <a:pt x="0" y="0"/>
                </a:moveTo>
                <a:lnTo>
                  <a:pt x="5746818" y="0"/>
                </a:lnTo>
                <a:lnTo>
                  <a:pt x="5746818" y="2643536"/>
                </a:lnTo>
                <a:lnTo>
                  <a:pt x="0" y="264353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416" r="-83416"/>
            </a:stretch>
          </a:blipFill>
        </p:spPr>
        <p:txBody>
          <a:bodyPr/>
          <a:lstStyle/>
          <a:p>
            <a:endParaRPr lang="en-US"/>
          </a:p>
        </p:txBody>
      </p:sp>
      <p:sp>
        <p:nvSpPr>
          <p:cNvPr id="3" name="Freeform 3"/>
          <p:cNvSpPr/>
          <p:nvPr/>
        </p:nvSpPr>
        <p:spPr>
          <a:xfrm>
            <a:off x="11215787" y="1028700"/>
            <a:ext cx="4670298" cy="8229600"/>
          </a:xfrm>
          <a:custGeom>
            <a:avLst/>
            <a:gdLst/>
            <a:ahLst/>
            <a:cxnLst/>
            <a:rect l="l" t="t" r="r" b="b"/>
            <a:pathLst>
              <a:path w="4670298" h="8229600">
                <a:moveTo>
                  <a:pt x="0" y="0"/>
                </a:moveTo>
                <a:lnTo>
                  <a:pt x="4670298" y="0"/>
                </a:lnTo>
                <a:lnTo>
                  <a:pt x="4670298" y="8229600"/>
                </a:lnTo>
                <a:lnTo>
                  <a:pt x="0" y="822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504950" y="965516"/>
            <a:ext cx="8520156" cy="1025922"/>
          </a:xfrm>
          <a:prstGeom prst="rect">
            <a:avLst/>
          </a:prstGeom>
        </p:spPr>
        <p:txBody>
          <a:bodyPr lIns="0" tIns="0" rIns="0" bIns="0" rtlCol="0" anchor="t">
            <a:spAutoFit/>
          </a:bodyPr>
          <a:lstStyle/>
          <a:p>
            <a:pPr algn="ctr">
              <a:lnSpc>
                <a:spcPts val="8000"/>
              </a:lnSpc>
            </a:pPr>
            <a:r>
              <a:rPr lang="en-US" sz="7400" spc="-192" dirty="0">
                <a:solidFill>
                  <a:srgbClr val="FFDE59"/>
                </a:solidFill>
                <a:latin typeface="Times New Roman"/>
                <a:ea typeface="TT Milks Casual 700 One"/>
                <a:cs typeface="TT Milks Casual 700 One"/>
                <a:sym typeface="TT Milks Casual 700 One"/>
              </a:rPr>
              <a:t>INTRODUCTION</a:t>
            </a:r>
          </a:p>
        </p:txBody>
      </p:sp>
      <p:sp>
        <p:nvSpPr>
          <p:cNvPr id="5" name="TextBox 5"/>
          <p:cNvSpPr txBox="1"/>
          <p:nvPr/>
        </p:nvSpPr>
        <p:spPr>
          <a:xfrm>
            <a:off x="1285556" y="2135590"/>
            <a:ext cx="8739550" cy="6028060"/>
          </a:xfrm>
          <a:prstGeom prst="rect">
            <a:avLst/>
          </a:prstGeom>
        </p:spPr>
        <p:txBody>
          <a:bodyPr lIns="0" tIns="0" rIns="0" bIns="0" rtlCol="0" anchor="t">
            <a:spAutoFit/>
          </a:bodyPr>
          <a:lstStyle/>
          <a:p>
            <a:pPr marL="603885" lvl="1" indent="-301625" algn="just">
              <a:lnSpc>
                <a:spcPts val="5403"/>
              </a:lnSpc>
              <a:buFont typeface="Arial"/>
              <a:buChar char="•"/>
            </a:pPr>
            <a:r>
              <a:rPr lang="en-US" sz="2800">
                <a:solidFill>
                  <a:srgbClr val="FFFFFF"/>
                </a:solidFill>
                <a:latin typeface="Times New Roman"/>
                <a:ea typeface="League Spartan"/>
                <a:cs typeface="League Spartan"/>
                <a:sym typeface="League Spartan"/>
              </a:rPr>
              <a:t>People have started prioritizing their personal wellness so there is now more demand for improved fitness and nutrition monitoring tools.</a:t>
            </a:r>
            <a:endParaRPr lang="en-US" sz="2800">
              <a:solidFill>
                <a:srgbClr val="FFFFFF"/>
              </a:solidFill>
              <a:latin typeface="Times New Roman"/>
              <a:ea typeface="League Spartan"/>
              <a:cs typeface="League Spartan"/>
            </a:endParaRPr>
          </a:p>
          <a:p>
            <a:pPr marL="603885" lvl="1" indent="-301625" algn="just">
              <a:lnSpc>
                <a:spcPts val="5403"/>
              </a:lnSpc>
              <a:buFont typeface="Arial"/>
              <a:buChar char="•"/>
            </a:pPr>
            <a:r>
              <a:rPr lang="en-US" sz="2800">
                <a:solidFill>
                  <a:srgbClr val="FFFFFF"/>
                </a:solidFill>
                <a:latin typeface="Times New Roman"/>
                <a:ea typeface="League Spartan"/>
                <a:cs typeface="League Spartan"/>
                <a:sym typeface="League Spartan"/>
              </a:rPr>
              <a:t>A large number of fitness and nutrition apps exist without offering a clear analysis between exercise activities and dietary patterns.</a:t>
            </a:r>
            <a:endParaRPr lang="en-US" sz="2800">
              <a:solidFill>
                <a:srgbClr val="FFFFFF"/>
              </a:solidFill>
              <a:latin typeface="Times New Roman"/>
              <a:ea typeface="League Spartan"/>
              <a:cs typeface="League Spartan"/>
            </a:endParaRPr>
          </a:p>
          <a:p>
            <a:pPr marL="603885" lvl="1" indent="-301625" algn="just">
              <a:lnSpc>
                <a:spcPts val="5403"/>
              </a:lnSpc>
              <a:buFont typeface="Arial"/>
              <a:buChar char="•"/>
            </a:pPr>
            <a:r>
              <a:rPr lang="en-US" sz="2800">
                <a:solidFill>
                  <a:srgbClr val="FFFFFF"/>
                </a:solidFill>
                <a:latin typeface="Times New Roman"/>
                <a:ea typeface="League Spartan"/>
                <a:cs typeface="League Spartan"/>
                <a:sym typeface="League Spartan"/>
              </a:rPr>
              <a:t>An analysis of user health data through our project creates meaningful insights to fill the current gap.</a:t>
            </a:r>
            <a:endParaRPr lang="en-US" sz="2800">
              <a:solidFill>
                <a:srgbClr val="FFFFFF"/>
              </a:solidFill>
              <a:latin typeface="Times New Roman"/>
              <a:ea typeface="League Spartan"/>
              <a:cs typeface="League Spartan"/>
            </a:endParaRPr>
          </a:p>
          <a:p>
            <a:pPr marL="0" lvl="0" indent="0" algn="l">
              <a:lnSpc>
                <a:spcPts val="4237"/>
              </a:lnSpc>
              <a:spcBef>
                <a:spcPct val="0"/>
              </a:spcBef>
            </a:pPr>
            <a:endParaRPr lang="en-US" sz="2800">
              <a:solidFill>
                <a:srgbClr val="FFFFFF"/>
              </a:solidFill>
              <a:latin typeface="Times New Roman"/>
              <a:ea typeface="League Spartan"/>
              <a:cs typeface="League Spart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2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416" r="-83416"/>
            </a:stretch>
          </a:blipFill>
        </p:spPr>
        <p:txBody>
          <a:bodyPr/>
          <a:lstStyle/>
          <a:p>
            <a:endParaRPr lang="en-US"/>
          </a:p>
        </p:txBody>
      </p:sp>
      <p:sp>
        <p:nvSpPr>
          <p:cNvPr id="3" name="Freeform 3"/>
          <p:cNvSpPr/>
          <p:nvPr/>
        </p:nvSpPr>
        <p:spPr>
          <a:xfrm>
            <a:off x="11215787" y="1028700"/>
            <a:ext cx="4670298" cy="8229600"/>
          </a:xfrm>
          <a:custGeom>
            <a:avLst/>
            <a:gdLst/>
            <a:ahLst/>
            <a:cxnLst/>
            <a:rect l="l" t="t" r="r" b="b"/>
            <a:pathLst>
              <a:path w="4670298" h="8229600">
                <a:moveTo>
                  <a:pt x="0" y="0"/>
                </a:moveTo>
                <a:lnTo>
                  <a:pt x="4670298" y="0"/>
                </a:lnTo>
                <a:lnTo>
                  <a:pt x="4670298" y="8229600"/>
                </a:lnTo>
                <a:lnTo>
                  <a:pt x="0" y="822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414236" y="1019944"/>
            <a:ext cx="11259727" cy="1025922"/>
          </a:xfrm>
          <a:prstGeom prst="rect">
            <a:avLst/>
          </a:prstGeom>
        </p:spPr>
        <p:txBody>
          <a:bodyPr wrap="square" lIns="0" tIns="0" rIns="0" bIns="0" rtlCol="0" anchor="t">
            <a:spAutoFit/>
          </a:bodyPr>
          <a:lstStyle/>
          <a:p>
            <a:pPr algn="ctr">
              <a:lnSpc>
                <a:spcPts val="8000"/>
              </a:lnSpc>
            </a:pPr>
            <a:r>
              <a:rPr lang="en-US" sz="7400" spc="-192" dirty="0">
                <a:solidFill>
                  <a:srgbClr val="FFDE59"/>
                </a:solidFill>
                <a:latin typeface="Times New Roman"/>
                <a:ea typeface="TT Milks Casual 700 One"/>
                <a:cs typeface="TT Milks Casual 700 One"/>
                <a:sym typeface="TT Milks Casual 700 One"/>
              </a:rPr>
              <a:t>PROBLEM STATEMENT</a:t>
            </a:r>
            <a:endParaRPr lang="en-US" sz="7400" spc="-192" dirty="0">
              <a:solidFill>
                <a:srgbClr val="FFDE59"/>
              </a:solidFill>
              <a:latin typeface="Times New Roman"/>
              <a:ea typeface="TT Milks Casual 700 One"/>
              <a:cs typeface="TT Milks Casual 700 One"/>
            </a:endParaRPr>
          </a:p>
        </p:txBody>
      </p:sp>
      <p:sp>
        <p:nvSpPr>
          <p:cNvPr id="5" name="TextBox 5"/>
          <p:cNvSpPr txBox="1"/>
          <p:nvPr/>
        </p:nvSpPr>
        <p:spPr>
          <a:xfrm>
            <a:off x="1412556" y="2571019"/>
            <a:ext cx="8739550" cy="6152453"/>
          </a:xfrm>
          <a:prstGeom prst="rect">
            <a:avLst/>
          </a:prstGeom>
        </p:spPr>
        <p:txBody>
          <a:bodyPr lIns="0" tIns="0" rIns="0" bIns="0" rtlCol="0" anchor="t">
            <a:spAutoFit/>
          </a:bodyPr>
          <a:lstStyle/>
          <a:p>
            <a:pPr marL="1216660" lvl="1" indent="-457200" algn="just">
              <a:lnSpc>
                <a:spcPts val="5403"/>
              </a:lnSpc>
              <a:buFont typeface="Arial"/>
              <a:buChar char="•"/>
            </a:pPr>
            <a:r>
              <a:rPr lang="en-US" sz="2750">
                <a:solidFill>
                  <a:srgbClr val="FFFFFF"/>
                </a:solidFill>
                <a:latin typeface="Times New Roman"/>
                <a:ea typeface="+mn-lt"/>
                <a:cs typeface="+mn-lt"/>
                <a:sym typeface="League Spartan"/>
              </a:rPr>
              <a:t>The Issue: </a:t>
            </a:r>
            <a:r>
              <a:rPr lang="en-US" sz="2750">
                <a:solidFill>
                  <a:srgbClr val="FFFFFF"/>
                </a:solidFill>
                <a:ea typeface="+mn-lt"/>
                <a:cs typeface="+mn-lt"/>
                <a:sym typeface="League Spartan"/>
              </a:rPr>
              <a:t>Existing fitness trackers are either on physical exercise or diet but lack an integrated strategy. </a:t>
            </a:r>
            <a:r>
              <a:rPr lang="en-US" sz="2750">
                <a:solidFill>
                  <a:srgbClr val="FFFFFF"/>
                </a:solidFill>
                <a:ea typeface="+mn-lt"/>
                <a:cs typeface="+mn-lt"/>
              </a:rPr>
              <a:t>Users have no idea how their exercises affect their dietary requirements and vice versa. </a:t>
            </a:r>
            <a:endParaRPr lang="en-US">
              <a:solidFill>
                <a:srgbClr val="000000"/>
              </a:solidFill>
              <a:latin typeface="Calibri"/>
              <a:ea typeface="+mn-lt"/>
              <a:cs typeface="+mn-lt"/>
              <a:sym typeface="League Spartan"/>
            </a:endParaRPr>
          </a:p>
          <a:p>
            <a:pPr marL="1216660" lvl="1" indent="-457200" algn="just">
              <a:lnSpc>
                <a:spcPts val="5403"/>
              </a:lnSpc>
              <a:buFont typeface="Arial"/>
              <a:buChar char="•"/>
            </a:pPr>
            <a:r>
              <a:rPr lang="en-US" sz="2750">
                <a:solidFill>
                  <a:srgbClr val="FFFFFF"/>
                </a:solidFill>
                <a:latin typeface="Times New Roman"/>
                <a:ea typeface="+mn-lt"/>
                <a:cs typeface="+mn-lt"/>
                <a:sym typeface="League Spartan"/>
              </a:rPr>
              <a:t>Our Approach: </a:t>
            </a:r>
            <a:r>
              <a:rPr lang="en-US" sz="2750">
                <a:solidFill>
                  <a:srgbClr val="FFFFFF"/>
                </a:solidFill>
                <a:ea typeface="+mn-lt"/>
                <a:cs typeface="+mn-lt"/>
                <a:sym typeface="League Spartan"/>
              </a:rPr>
              <a:t>Using the data visualization to get the correlations between fitness activity and diet. Perform correlation analysis among the workout type, calorie consumption, heart rate, and steps taken. </a:t>
            </a:r>
            <a:endParaRPr lang="en-US">
              <a:ea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BFFCE-AC26-F2C9-1441-FE832D109E6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F76795B-4563-6034-1FC6-D2497A068BC5}"/>
              </a:ext>
            </a:extLst>
          </p:cNvPr>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416" r="-83416"/>
            </a:stretch>
          </a:blipFill>
        </p:spPr>
        <p:txBody>
          <a:bodyPr/>
          <a:lstStyle/>
          <a:p>
            <a:endParaRPr lang="en-US"/>
          </a:p>
        </p:txBody>
      </p:sp>
      <p:sp>
        <p:nvSpPr>
          <p:cNvPr id="3" name="TextBox 3">
            <a:extLst>
              <a:ext uri="{FF2B5EF4-FFF2-40B4-BE49-F238E27FC236}">
                <a16:creationId xmlns:a16="http://schemas.microsoft.com/office/drawing/2014/main" id="{F71148C5-71AF-01E5-D3AC-4CBE7DC14F80}"/>
              </a:ext>
            </a:extLst>
          </p:cNvPr>
          <p:cNvSpPr txBox="1"/>
          <p:nvPr/>
        </p:nvSpPr>
        <p:spPr>
          <a:xfrm>
            <a:off x="1057773" y="796613"/>
            <a:ext cx="16753024" cy="1897955"/>
          </a:xfrm>
          <a:prstGeom prst="rect">
            <a:avLst/>
          </a:prstGeom>
        </p:spPr>
        <p:txBody>
          <a:bodyPr wrap="square" lIns="0" tIns="0" rIns="0" bIns="0" rtlCol="0" anchor="t">
            <a:spAutoFit/>
          </a:bodyPr>
          <a:lstStyle/>
          <a:p>
            <a:pPr algn="ctr">
              <a:lnSpc>
                <a:spcPts val="7400"/>
              </a:lnSpc>
            </a:pPr>
            <a:r>
              <a:rPr lang="en-US" sz="7400" spc="-177" dirty="0">
                <a:solidFill>
                  <a:srgbClr val="FFDE59"/>
                </a:solidFill>
                <a:latin typeface="Times New Roman"/>
                <a:ea typeface="TT Milks Casual 700 One"/>
                <a:cs typeface="TT Milks Casual 700 One"/>
                <a:sym typeface="TT Milks Casual 700 One"/>
              </a:rPr>
              <a:t>METHODOLOGY-DATA ABSTRACTION</a:t>
            </a:r>
            <a:endParaRPr lang="en-US" sz="7400" spc="-177" dirty="0">
              <a:solidFill>
                <a:srgbClr val="FFDE59"/>
              </a:solidFill>
              <a:latin typeface="Times New Roman"/>
              <a:ea typeface="TT Milks Casual 700 One"/>
              <a:cs typeface="TT Milks Casual 700 One"/>
            </a:endParaRPr>
          </a:p>
          <a:p>
            <a:pPr algn="ctr">
              <a:lnSpc>
                <a:spcPts val="7400"/>
              </a:lnSpc>
            </a:pPr>
            <a:endParaRPr lang="en-US" sz="7400" spc="-177" dirty="0">
              <a:solidFill>
                <a:srgbClr val="FFDE59"/>
              </a:solidFill>
              <a:latin typeface="Times New Roman"/>
              <a:ea typeface="TT Milks Casual 700 One"/>
              <a:cs typeface="TT Milks Casual 700 One"/>
            </a:endParaRPr>
          </a:p>
        </p:txBody>
      </p:sp>
      <p:sp>
        <p:nvSpPr>
          <p:cNvPr id="4" name="TextBox 4">
            <a:extLst>
              <a:ext uri="{FF2B5EF4-FFF2-40B4-BE49-F238E27FC236}">
                <a16:creationId xmlns:a16="http://schemas.microsoft.com/office/drawing/2014/main" id="{CCFE4493-2D83-6B26-02C3-53F53F9B8B04}"/>
              </a:ext>
            </a:extLst>
          </p:cNvPr>
          <p:cNvSpPr txBox="1"/>
          <p:nvPr/>
        </p:nvSpPr>
        <p:spPr>
          <a:xfrm>
            <a:off x="1130345" y="2211578"/>
            <a:ext cx="16474371" cy="7014036"/>
          </a:xfrm>
          <a:prstGeom prst="rect">
            <a:avLst/>
          </a:prstGeom>
        </p:spPr>
        <p:txBody>
          <a:bodyPr lIns="0" tIns="0" rIns="0" bIns="0" rtlCol="0" anchor="t">
            <a:spAutoFit/>
          </a:bodyPr>
          <a:lstStyle/>
          <a:p>
            <a:pPr algn="l">
              <a:lnSpc>
                <a:spcPts val="4577"/>
              </a:lnSpc>
            </a:pPr>
            <a:r>
              <a:rPr lang="en-US" sz="2750" spc="266" dirty="0">
                <a:solidFill>
                  <a:srgbClr val="FFDE59"/>
                </a:solidFill>
                <a:latin typeface="Times New Roman"/>
                <a:ea typeface="League Spartan"/>
                <a:cs typeface="League Spartan"/>
                <a:sym typeface="League Spartan"/>
              </a:rPr>
              <a:t>Data Selection:</a:t>
            </a:r>
            <a:endParaRPr lang="en-US" sz="2750" spc="266" dirty="0">
              <a:solidFill>
                <a:srgbClr val="FFDE59"/>
              </a:solidFill>
              <a:latin typeface="Times New Roman"/>
              <a:ea typeface="League Spartan"/>
              <a:cs typeface="League Spartan"/>
            </a:endParaRPr>
          </a:p>
          <a:p>
            <a:pPr marL="496570" lvl="1" indent="-248285" algn="l">
              <a:lnSpc>
                <a:spcPts val="4577"/>
              </a:lnSpc>
              <a:buFont typeface="Arial"/>
              <a:buChar char="•"/>
            </a:pPr>
            <a:r>
              <a:rPr lang="en-US" sz="2750" spc="266" dirty="0" err="1">
                <a:solidFill>
                  <a:srgbClr val="FFFFFF"/>
                </a:solidFill>
                <a:latin typeface="Times New Roman"/>
                <a:ea typeface="League Spartan"/>
                <a:cs typeface="League Spartan"/>
                <a:sym typeface="League Spartan"/>
              </a:rPr>
              <a:t>Choosed</a:t>
            </a:r>
            <a:r>
              <a:rPr lang="en-US" sz="2750" spc="266" dirty="0">
                <a:solidFill>
                  <a:srgbClr val="FFFFFF"/>
                </a:solidFill>
                <a:latin typeface="Times New Roman"/>
                <a:ea typeface="League Spartan"/>
                <a:cs typeface="League Spartan"/>
                <a:sym typeface="League Spartan"/>
              </a:rPr>
              <a:t> the relevant dataset from Kaggle and downloaded.</a:t>
            </a:r>
            <a:endParaRPr lang="en-US" sz="2750" spc="266" dirty="0">
              <a:solidFill>
                <a:srgbClr val="FFFFFF"/>
              </a:solidFill>
              <a:latin typeface="Times New Roman"/>
              <a:ea typeface="League Spartan"/>
              <a:cs typeface="League Spartan"/>
            </a:endParaRPr>
          </a:p>
          <a:p>
            <a:pPr algn="l">
              <a:lnSpc>
                <a:spcPts val="4577"/>
              </a:lnSpc>
            </a:pPr>
            <a:r>
              <a:rPr lang="en-US" sz="2750" spc="266" dirty="0">
                <a:solidFill>
                  <a:srgbClr val="FFDE59"/>
                </a:solidFill>
                <a:latin typeface="Times New Roman"/>
                <a:ea typeface="League Spartan"/>
                <a:cs typeface="League Spartan"/>
                <a:sym typeface="League Spartan"/>
              </a:rPr>
              <a:t>Data Extraction &amp; Data Preprocessing:</a:t>
            </a:r>
            <a:endParaRPr lang="en-US" sz="2750" spc="266" dirty="0">
              <a:solidFill>
                <a:srgbClr val="FFDE59"/>
              </a:solidFill>
              <a:latin typeface="Times New Roman"/>
              <a:ea typeface="League Spartan"/>
              <a:cs typeface="League Spartan"/>
            </a:endParaRPr>
          </a:p>
          <a:p>
            <a:pPr marL="496570" lvl="1" indent="-248285" algn="l">
              <a:lnSpc>
                <a:spcPts val="4577"/>
              </a:lnSpc>
              <a:buFont typeface="Arial"/>
              <a:buChar char="•"/>
            </a:pPr>
            <a:r>
              <a:rPr lang="en-US" sz="2750" spc="266" dirty="0">
                <a:solidFill>
                  <a:srgbClr val="FFFFFF"/>
                </a:solidFill>
                <a:latin typeface="Times New Roman" panose="02020603050405020304" pitchFamily="18" charset="0"/>
                <a:ea typeface="League Spartan"/>
                <a:cs typeface="Times New Roman" panose="02020603050405020304" pitchFamily="18" charset="0"/>
                <a:sym typeface="League Spartan"/>
              </a:rPr>
              <a:t>The dataset was obtained from Kaggle and verified through structure validation (CSV, Excel or JSON) before checking completeness with Excel tools. </a:t>
            </a:r>
          </a:p>
          <a:p>
            <a:pPr marL="496570" lvl="1" indent="-248285">
              <a:lnSpc>
                <a:spcPts val="4577"/>
              </a:lnSpc>
              <a:buFont typeface="Arial"/>
              <a:buChar char="•"/>
            </a:pPr>
            <a:r>
              <a:rPr lang="en-US" sz="2750" spc="266" dirty="0">
                <a:solidFill>
                  <a:srgbClr val="FFFFFF"/>
                </a:solidFill>
                <a:latin typeface="Times New Roman" panose="02020603050405020304" pitchFamily="18" charset="0"/>
                <a:ea typeface="League Spartan"/>
                <a:cs typeface="Times New Roman" panose="02020603050405020304" pitchFamily="18" charset="0"/>
                <a:sym typeface="League Spartan"/>
              </a:rPr>
              <a:t>The Power Query Editor feature in Power BI enabled us to execute data cleanup operations such as filling empty values while standardizing formatting standards and validating data types to ensure consistency. </a:t>
            </a:r>
            <a:endParaRPr lang="en-US" sz="2750" spc="266" dirty="0">
              <a:solidFill>
                <a:srgbClr val="FFFFFF"/>
              </a:solidFill>
              <a:latin typeface="Times New Roman"/>
              <a:ea typeface="League Spartan"/>
              <a:cs typeface="League Spartan"/>
            </a:endParaRPr>
          </a:p>
          <a:p>
            <a:pPr algn="l">
              <a:lnSpc>
                <a:spcPts val="4577"/>
              </a:lnSpc>
            </a:pPr>
            <a:r>
              <a:rPr lang="en-US" sz="2750" spc="266" dirty="0">
                <a:solidFill>
                  <a:srgbClr val="FFDE59"/>
                </a:solidFill>
                <a:latin typeface="Times New Roman"/>
                <a:ea typeface="League Spartan"/>
                <a:cs typeface="League Spartan"/>
                <a:sym typeface="League Spartan"/>
              </a:rPr>
              <a:t>Correlation analysis &amp; Data Visualization:</a:t>
            </a:r>
          </a:p>
          <a:p>
            <a:pPr marL="496570" lvl="1" indent="-248285" algn="l">
              <a:lnSpc>
                <a:spcPts val="4577"/>
              </a:lnSpc>
              <a:buFont typeface="Arial"/>
              <a:buChar char="•"/>
            </a:pPr>
            <a:r>
              <a:rPr lang="en-US" sz="2750" spc="266" dirty="0">
                <a:solidFill>
                  <a:srgbClr val="FFFFFF"/>
                </a:solidFill>
                <a:latin typeface="Times New Roman" panose="02020603050405020304" pitchFamily="18" charset="0"/>
                <a:ea typeface="League Spartan"/>
                <a:cs typeface="Times New Roman" panose="02020603050405020304" pitchFamily="18" charset="0"/>
                <a:sym typeface="League Spartan"/>
              </a:rPr>
              <a:t>We use different plots such as scatter plots to display important relationships between variables.</a:t>
            </a:r>
          </a:p>
          <a:p>
            <a:pPr marL="496570" lvl="1" indent="-248285" algn="l">
              <a:lnSpc>
                <a:spcPts val="4577"/>
              </a:lnSpc>
              <a:buFont typeface="Arial"/>
              <a:buChar char="•"/>
            </a:pPr>
            <a:r>
              <a:rPr lang="en-US" sz="2750" spc="266" dirty="0">
                <a:solidFill>
                  <a:srgbClr val="FFFFFF"/>
                </a:solidFill>
                <a:latin typeface="Times New Roman" panose="02020603050405020304" pitchFamily="18" charset="0"/>
                <a:ea typeface="League Spartan"/>
                <a:cs typeface="Times New Roman" panose="02020603050405020304" pitchFamily="18" charset="0"/>
                <a:sym typeface="League Spartan"/>
              </a:rPr>
              <a:t>Creating interactive dashboards by using the graphs and filters provide essential insights.</a:t>
            </a:r>
          </a:p>
        </p:txBody>
      </p:sp>
      <p:sp>
        <p:nvSpPr>
          <p:cNvPr id="5" name="Freeform 5">
            <a:extLst>
              <a:ext uri="{FF2B5EF4-FFF2-40B4-BE49-F238E27FC236}">
                <a16:creationId xmlns:a16="http://schemas.microsoft.com/office/drawing/2014/main" id="{84AC7319-6127-76C2-9300-16BFCF3749DE}"/>
              </a:ext>
            </a:extLst>
          </p:cNvPr>
          <p:cNvSpPr/>
          <p:nvPr/>
        </p:nvSpPr>
        <p:spPr>
          <a:xfrm>
            <a:off x="13224527" y="9448800"/>
            <a:ext cx="6517111" cy="2916407"/>
          </a:xfrm>
          <a:custGeom>
            <a:avLst/>
            <a:gdLst/>
            <a:ahLst/>
            <a:cxnLst/>
            <a:rect l="l" t="t" r="r" b="b"/>
            <a:pathLst>
              <a:path w="6517111" h="2916407">
                <a:moveTo>
                  <a:pt x="0" y="0"/>
                </a:moveTo>
                <a:lnTo>
                  <a:pt x="6517111" y="0"/>
                </a:lnTo>
                <a:lnTo>
                  <a:pt x="6517111" y="2916407"/>
                </a:lnTo>
                <a:lnTo>
                  <a:pt x="0" y="29164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B275A40C-8A7A-3234-B48F-239758110E3F}"/>
              </a:ext>
            </a:extLst>
          </p:cNvPr>
          <p:cNvSpPr/>
          <p:nvPr/>
        </p:nvSpPr>
        <p:spPr>
          <a:xfrm>
            <a:off x="17503071" y="1741042"/>
            <a:ext cx="2446977" cy="2939311"/>
          </a:xfrm>
          <a:custGeom>
            <a:avLst/>
            <a:gdLst/>
            <a:ahLst/>
            <a:cxnLst/>
            <a:rect l="l" t="t" r="r" b="b"/>
            <a:pathLst>
              <a:path w="2446977" h="2939311">
                <a:moveTo>
                  <a:pt x="0" y="0"/>
                </a:moveTo>
                <a:lnTo>
                  <a:pt x="2446976" y="0"/>
                </a:lnTo>
                <a:lnTo>
                  <a:pt x="2446976" y="2939311"/>
                </a:lnTo>
                <a:lnTo>
                  <a:pt x="0" y="29393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5B48C23A-990A-F05E-29E1-475E078980F9}"/>
              </a:ext>
            </a:extLst>
          </p:cNvPr>
          <p:cNvSpPr/>
          <p:nvPr/>
        </p:nvSpPr>
        <p:spPr>
          <a:xfrm>
            <a:off x="-2729948" y="9401321"/>
            <a:ext cx="6242672" cy="1771358"/>
          </a:xfrm>
          <a:custGeom>
            <a:avLst/>
            <a:gdLst/>
            <a:ahLst/>
            <a:cxnLst/>
            <a:rect l="l" t="t" r="r" b="b"/>
            <a:pathLst>
              <a:path w="6242672" h="1771358">
                <a:moveTo>
                  <a:pt x="0" y="0"/>
                </a:moveTo>
                <a:lnTo>
                  <a:pt x="6242672" y="0"/>
                </a:lnTo>
                <a:lnTo>
                  <a:pt x="6242672" y="1771358"/>
                </a:lnTo>
                <a:lnTo>
                  <a:pt x="0" y="17713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5FDEAD10-61C3-AFBF-E127-2F216C55F103}"/>
              </a:ext>
            </a:extLst>
          </p:cNvPr>
          <p:cNvSpPr/>
          <p:nvPr/>
        </p:nvSpPr>
        <p:spPr>
          <a:xfrm>
            <a:off x="5116966" y="9701242"/>
            <a:ext cx="6397553" cy="2942875"/>
          </a:xfrm>
          <a:custGeom>
            <a:avLst/>
            <a:gdLst/>
            <a:ahLst/>
            <a:cxnLst/>
            <a:rect l="l" t="t" r="r" b="b"/>
            <a:pathLst>
              <a:path w="6397553" h="2942875">
                <a:moveTo>
                  <a:pt x="0" y="0"/>
                </a:moveTo>
                <a:lnTo>
                  <a:pt x="6397554" y="0"/>
                </a:lnTo>
                <a:lnTo>
                  <a:pt x="6397554" y="2942874"/>
                </a:lnTo>
                <a:lnTo>
                  <a:pt x="0" y="2942874"/>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12" name="Freeform 12">
            <a:extLst>
              <a:ext uri="{FF2B5EF4-FFF2-40B4-BE49-F238E27FC236}">
                <a16:creationId xmlns:a16="http://schemas.microsoft.com/office/drawing/2014/main" id="{C1F12838-E103-9F1A-66FC-573D509CC9D4}"/>
              </a:ext>
            </a:extLst>
          </p:cNvPr>
          <p:cNvSpPr/>
          <p:nvPr/>
        </p:nvSpPr>
        <p:spPr>
          <a:xfrm>
            <a:off x="-5368853" y="4901923"/>
            <a:ext cx="6397553" cy="2942875"/>
          </a:xfrm>
          <a:custGeom>
            <a:avLst/>
            <a:gdLst/>
            <a:ahLst/>
            <a:cxnLst/>
            <a:rect l="l" t="t" r="r" b="b"/>
            <a:pathLst>
              <a:path w="6397553" h="2942875">
                <a:moveTo>
                  <a:pt x="0" y="0"/>
                </a:moveTo>
                <a:lnTo>
                  <a:pt x="6397553" y="0"/>
                </a:lnTo>
                <a:lnTo>
                  <a:pt x="6397553" y="2942875"/>
                </a:lnTo>
                <a:lnTo>
                  <a:pt x="0" y="2942875"/>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Tree>
    <p:extLst>
      <p:ext uri="{BB962C8B-B14F-4D97-AF65-F5344CB8AC3E}">
        <p14:creationId xmlns:p14="http://schemas.microsoft.com/office/powerpoint/2010/main" val="3972776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83416" r="-83416"/>
            </a:stretch>
          </a:blipFill>
        </p:spPr>
        <p:txBody>
          <a:bodyPr/>
          <a:lstStyle/>
          <a:p>
            <a:endParaRPr lang="en-US"/>
          </a:p>
        </p:txBody>
      </p:sp>
      <p:sp>
        <p:nvSpPr>
          <p:cNvPr id="3" name="TextBox 3"/>
          <p:cNvSpPr txBox="1"/>
          <p:nvPr/>
        </p:nvSpPr>
        <p:spPr>
          <a:xfrm>
            <a:off x="2564792" y="1435340"/>
            <a:ext cx="13158417" cy="906149"/>
          </a:xfrm>
          <a:prstGeom prst="rect">
            <a:avLst/>
          </a:prstGeom>
        </p:spPr>
        <p:txBody>
          <a:bodyPr lIns="0" tIns="0" rIns="0" bIns="0" rtlCol="0" anchor="t">
            <a:spAutoFit/>
          </a:bodyPr>
          <a:lstStyle/>
          <a:p>
            <a:pPr algn="ctr">
              <a:lnSpc>
                <a:spcPts val="6800"/>
              </a:lnSpc>
            </a:pPr>
            <a:r>
              <a:rPr lang="en-US" sz="7400" spc="-163" dirty="0">
                <a:solidFill>
                  <a:srgbClr val="FFDE59"/>
                </a:solidFill>
                <a:latin typeface="Times New Roman"/>
                <a:ea typeface="TT Milks Casual 700 One"/>
                <a:cs typeface="TT Milks Casual 700 One"/>
                <a:sym typeface="TT Milks Casual 700 One"/>
              </a:rPr>
              <a:t>WORKFLOW </a:t>
            </a:r>
            <a:endParaRPr lang="en-US" sz="7400" spc="-163" dirty="0">
              <a:solidFill>
                <a:srgbClr val="FFDE59"/>
              </a:solidFill>
              <a:latin typeface="Times New Roman"/>
              <a:ea typeface="TT Milks Casual 700 One"/>
              <a:cs typeface="TT Milks Casual 700 One"/>
            </a:endParaRPr>
          </a:p>
        </p:txBody>
      </p:sp>
      <p:sp>
        <p:nvSpPr>
          <p:cNvPr id="4" name="AutoShape 4"/>
          <p:cNvSpPr/>
          <p:nvPr/>
        </p:nvSpPr>
        <p:spPr>
          <a:xfrm>
            <a:off x="3142131" y="4713391"/>
            <a:ext cx="11509129" cy="0"/>
          </a:xfrm>
          <a:prstGeom prst="line">
            <a:avLst/>
          </a:prstGeom>
          <a:ln w="76200" cap="flat">
            <a:solidFill>
              <a:srgbClr val="DEE19A"/>
            </a:solidFill>
            <a:prstDash val="solid"/>
            <a:headEnd type="none" w="sm" len="sm"/>
            <a:tailEnd type="none" w="sm" len="sm"/>
          </a:ln>
        </p:spPr>
        <p:txBody>
          <a:bodyPr/>
          <a:lstStyle/>
          <a:p>
            <a:endParaRPr lang="en-US">
              <a:latin typeface="Times New Roman"/>
              <a:cs typeface="Times New Roman"/>
            </a:endParaRPr>
          </a:p>
        </p:txBody>
      </p:sp>
      <p:grpSp>
        <p:nvGrpSpPr>
          <p:cNvPr id="5" name="Group 5"/>
          <p:cNvGrpSpPr/>
          <p:nvPr/>
        </p:nvGrpSpPr>
        <p:grpSpPr>
          <a:xfrm>
            <a:off x="1027587" y="3328110"/>
            <a:ext cx="2717417" cy="5538207"/>
            <a:chOff x="0" y="0"/>
            <a:chExt cx="739829" cy="1507803"/>
          </a:xfrm>
        </p:grpSpPr>
        <p:sp>
          <p:nvSpPr>
            <p:cNvPr id="6" name="Freeform 6"/>
            <p:cNvSpPr/>
            <p:nvPr/>
          </p:nvSpPr>
          <p:spPr>
            <a:xfrm>
              <a:off x="0" y="0"/>
              <a:ext cx="739829" cy="1507803"/>
            </a:xfrm>
            <a:custGeom>
              <a:avLst/>
              <a:gdLst/>
              <a:ahLst/>
              <a:cxnLst/>
              <a:rect l="l" t="t" r="r" b="b"/>
              <a:pathLst>
                <a:path w="739829" h="1507803">
                  <a:moveTo>
                    <a:pt x="51282" y="0"/>
                  </a:moveTo>
                  <a:lnTo>
                    <a:pt x="688547" y="0"/>
                  </a:lnTo>
                  <a:cubicBezTo>
                    <a:pt x="702148" y="0"/>
                    <a:pt x="715192" y="5403"/>
                    <a:pt x="724809" y="15020"/>
                  </a:cubicBezTo>
                  <a:cubicBezTo>
                    <a:pt x="734426" y="24637"/>
                    <a:pt x="739829" y="37681"/>
                    <a:pt x="739829" y="51282"/>
                  </a:cubicBezTo>
                  <a:lnTo>
                    <a:pt x="739829" y="1456521"/>
                  </a:lnTo>
                  <a:cubicBezTo>
                    <a:pt x="739829" y="1484843"/>
                    <a:pt x="716870" y="1507803"/>
                    <a:pt x="688547" y="1507803"/>
                  </a:cubicBezTo>
                  <a:lnTo>
                    <a:pt x="51282" y="1507803"/>
                  </a:lnTo>
                  <a:cubicBezTo>
                    <a:pt x="22960" y="1507803"/>
                    <a:pt x="0" y="1484843"/>
                    <a:pt x="0" y="1456521"/>
                  </a:cubicBezTo>
                  <a:lnTo>
                    <a:pt x="0" y="51282"/>
                  </a:lnTo>
                  <a:cubicBezTo>
                    <a:pt x="0" y="22960"/>
                    <a:pt x="22960" y="0"/>
                    <a:pt x="51282" y="0"/>
                  </a:cubicBezTo>
                  <a:close/>
                </a:path>
              </a:pathLst>
            </a:custGeom>
            <a:solidFill>
              <a:srgbClr val="DEE19A"/>
            </a:solidFill>
          </p:spPr>
          <p:txBody>
            <a:bodyPr/>
            <a:lstStyle/>
            <a:p>
              <a:endParaRPr lang="en-US">
                <a:latin typeface="Times New Roman"/>
                <a:cs typeface="Times New Roman"/>
              </a:endParaRPr>
            </a:p>
          </p:txBody>
        </p:sp>
        <p:sp>
          <p:nvSpPr>
            <p:cNvPr id="7" name="TextBox 7"/>
            <p:cNvSpPr txBox="1"/>
            <p:nvPr/>
          </p:nvSpPr>
          <p:spPr>
            <a:xfrm>
              <a:off x="0" y="28575"/>
              <a:ext cx="739829" cy="1479228"/>
            </a:xfrm>
            <a:prstGeom prst="rect">
              <a:avLst/>
            </a:prstGeom>
          </p:spPr>
          <p:txBody>
            <a:bodyPr lIns="50800" tIns="50800" rIns="50800" bIns="50800" rtlCol="0" anchor="ctr"/>
            <a:lstStyle/>
            <a:p>
              <a:pPr algn="ctr">
                <a:lnSpc>
                  <a:spcPts val="1925"/>
                </a:lnSpc>
              </a:pPr>
              <a:endParaRPr>
                <a:latin typeface="Times New Roman"/>
                <a:cs typeface="Times New Roman"/>
              </a:endParaRPr>
            </a:p>
          </p:txBody>
        </p:sp>
      </p:grpSp>
      <p:grpSp>
        <p:nvGrpSpPr>
          <p:cNvPr id="8" name="Group 8"/>
          <p:cNvGrpSpPr/>
          <p:nvPr/>
        </p:nvGrpSpPr>
        <p:grpSpPr>
          <a:xfrm>
            <a:off x="4478428" y="3328110"/>
            <a:ext cx="2718857" cy="5531221"/>
            <a:chOff x="0" y="0"/>
            <a:chExt cx="740222" cy="1505901"/>
          </a:xfrm>
        </p:grpSpPr>
        <p:sp>
          <p:nvSpPr>
            <p:cNvPr id="9" name="Freeform 9"/>
            <p:cNvSpPr/>
            <p:nvPr/>
          </p:nvSpPr>
          <p:spPr>
            <a:xfrm>
              <a:off x="0" y="0"/>
              <a:ext cx="740222" cy="1505901"/>
            </a:xfrm>
            <a:custGeom>
              <a:avLst/>
              <a:gdLst/>
              <a:ahLst/>
              <a:cxnLst/>
              <a:rect l="l" t="t" r="r" b="b"/>
              <a:pathLst>
                <a:path w="740222" h="1505901">
                  <a:moveTo>
                    <a:pt x="51255" y="0"/>
                  </a:moveTo>
                  <a:lnTo>
                    <a:pt x="688967" y="0"/>
                  </a:lnTo>
                  <a:cubicBezTo>
                    <a:pt x="717274" y="0"/>
                    <a:pt x="740222" y="22948"/>
                    <a:pt x="740222" y="51255"/>
                  </a:cubicBezTo>
                  <a:lnTo>
                    <a:pt x="740222" y="1454646"/>
                  </a:lnTo>
                  <a:cubicBezTo>
                    <a:pt x="740222" y="1482953"/>
                    <a:pt x="717274" y="1505901"/>
                    <a:pt x="688967" y="1505901"/>
                  </a:cubicBezTo>
                  <a:lnTo>
                    <a:pt x="51255" y="1505901"/>
                  </a:lnTo>
                  <a:cubicBezTo>
                    <a:pt x="22948" y="1505901"/>
                    <a:pt x="0" y="1482953"/>
                    <a:pt x="0" y="1454646"/>
                  </a:cubicBezTo>
                  <a:lnTo>
                    <a:pt x="0" y="51255"/>
                  </a:lnTo>
                  <a:cubicBezTo>
                    <a:pt x="0" y="22948"/>
                    <a:pt x="22948" y="0"/>
                    <a:pt x="51255" y="0"/>
                  </a:cubicBezTo>
                  <a:close/>
                </a:path>
              </a:pathLst>
            </a:custGeom>
            <a:solidFill>
              <a:srgbClr val="DEE19A"/>
            </a:solidFill>
          </p:spPr>
          <p:txBody>
            <a:bodyPr/>
            <a:lstStyle/>
            <a:p>
              <a:endParaRPr lang="en-US">
                <a:latin typeface="Times New Roman"/>
                <a:cs typeface="Times New Roman"/>
              </a:endParaRPr>
            </a:p>
          </p:txBody>
        </p:sp>
        <p:sp>
          <p:nvSpPr>
            <p:cNvPr id="10" name="TextBox 10"/>
            <p:cNvSpPr txBox="1"/>
            <p:nvPr/>
          </p:nvSpPr>
          <p:spPr>
            <a:xfrm>
              <a:off x="0" y="28575"/>
              <a:ext cx="740222" cy="1477326"/>
            </a:xfrm>
            <a:prstGeom prst="rect">
              <a:avLst/>
            </a:prstGeom>
          </p:spPr>
          <p:txBody>
            <a:bodyPr lIns="50800" tIns="50800" rIns="50800" bIns="50800" rtlCol="0" anchor="ctr"/>
            <a:lstStyle/>
            <a:p>
              <a:pPr algn="ctr">
                <a:lnSpc>
                  <a:spcPts val="1925"/>
                </a:lnSpc>
              </a:pPr>
              <a:endParaRPr>
                <a:latin typeface="Times New Roman"/>
                <a:cs typeface="Times New Roman"/>
              </a:endParaRPr>
            </a:p>
          </p:txBody>
        </p:sp>
      </p:grpSp>
      <p:grpSp>
        <p:nvGrpSpPr>
          <p:cNvPr id="11" name="Group 11"/>
          <p:cNvGrpSpPr/>
          <p:nvPr/>
        </p:nvGrpSpPr>
        <p:grpSpPr>
          <a:xfrm>
            <a:off x="7883086" y="3328110"/>
            <a:ext cx="2854908" cy="5538207"/>
            <a:chOff x="0" y="0"/>
            <a:chExt cx="777262" cy="1507803"/>
          </a:xfrm>
        </p:grpSpPr>
        <p:sp>
          <p:nvSpPr>
            <p:cNvPr id="12" name="Freeform 12"/>
            <p:cNvSpPr/>
            <p:nvPr/>
          </p:nvSpPr>
          <p:spPr>
            <a:xfrm>
              <a:off x="0" y="0"/>
              <a:ext cx="777262" cy="1507803"/>
            </a:xfrm>
            <a:custGeom>
              <a:avLst/>
              <a:gdLst/>
              <a:ahLst/>
              <a:cxnLst/>
              <a:rect l="l" t="t" r="r" b="b"/>
              <a:pathLst>
                <a:path w="777262" h="1507803">
                  <a:moveTo>
                    <a:pt x="48812" y="0"/>
                  </a:moveTo>
                  <a:lnTo>
                    <a:pt x="728450" y="0"/>
                  </a:lnTo>
                  <a:cubicBezTo>
                    <a:pt x="741396" y="0"/>
                    <a:pt x="753811" y="5143"/>
                    <a:pt x="762965" y="14297"/>
                  </a:cubicBezTo>
                  <a:cubicBezTo>
                    <a:pt x="772119" y="23451"/>
                    <a:pt x="777262" y="35866"/>
                    <a:pt x="777262" y="48812"/>
                  </a:cubicBezTo>
                  <a:lnTo>
                    <a:pt x="777262" y="1458990"/>
                  </a:lnTo>
                  <a:cubicBezTo>
                    <a:pt x="777262" y="1485949"/>
                    <a:pt x="755408" y="1507803"/>
                    <a:pt x="728450" y="1507803"/>
                  </a:cubicBezTo>
                  <a:lnTo>
                    <a:pt x="48812" y="1507803"/>
                  </a:lnTo>
                  <a:cubicBezTo>
                    <a:pt x="35866" y="1507803"/>
                    <a:pt x="23451" y="1502660"/>
                    <a:pt x="14297" y="1493506"/>
                  </a:cubicBezTo>
                  <a:cubicBezTo>
                    <a:pt x="5143" y="1484352"/>
                    <a:pt x="0" y="1471936"/>
                    <a:pt x="0" y="1458990"/>
                  </a:cubicBezTo>
                  <a:lnTo>
                    <a:pt x="0" y="48812"/>
                  </a:lnTo>
                  <a:cubicBezTo>
                    <a:pt x="0" y="35866"/>
                    <a:pt x="5143" y="23451"/>
                    <a:pt x="14297" y="14297"/>
                  </a:cubicBezTo>
                  <a:cubicBezTo>
                    <a:pt x="23451" y="5143"/>
                    <a:pt x="35866" y="0"/>
                    <a:pt x="48812" y="0"/>
                  </a:cubicBezTo>
                  <a:close/>
                </a:path>
              </a:pathLst>
            </a:custGeom>
            <a:solidFill>
              <a:srgbClr val="DEE19A"/>
            </a:solidFill>
          </p:spPr>
          <p:txBody>
            <a:bodyPr/>
            <a:lstStyle/>
            <a:p>
              <a:endParaRPr lang="en-US">
                <a:latin typeface="Times New Roman"/>
                <a:cs typeface="Times New Roman"/>
              </a:endParaRPr>
            </a:p>
          </p:txBody>
        </p:sp>
        <p:sp>
          <p:nvSpPr>
            <p:cNvPr id="13" name="TextBox 13"/>
            <p:cNvSpPr txBox="1"/>
            <p:nvPr/>
          </p:nvSpPr>
          <p:spPr>
            <a:xfrm>
              <a:off x="0" y="28575"/>
              <a:ext cx="777262" cy="1479228"/>
            </a:xfrm>
            <a:prstGeom prst="rect">
              <a:avLst/>
            </a:prstGeom>
          </p:spPr>
          <p:txBody>
            <a:bodyPr lIns="50800" tIns="50800" rIns="50800" bIns="50800" rtlCol="0" anchor="ctr"/>
            <a:lstStyle/>
            <a:p>
              <a:pPr algn="ctr">
                <a:lnSpc>
                  <a:spcPts val="1925"/>
                </a:lnSpc>
              </a:pPr>
              <a:endParaRPr>
                <a:latin typeface="Times New Roman"/>
                <a:cs typeface="Times New Roman"/>
              </a:endParaRPr>
            </a:p>
          </p:txBody>
        </p:sp>
      </p:grpSp>
      <p:grpSp>
        <p:nvGrpSpPr>
          <p:cNvPr id="14" name="Group 14"/>
          <p:cNvGrpSpPr/>
          <p:nvPr/>
        </p:nvGrpSpPr>
        <p:grpSpPr>
          <a:xfrm>
            <a:off x="11369795" y="3328110"/>
            <a:ext cx="2830531" cy="5538207"/>
            <a:chOff x="0" y="0"/>
            <a:chExt cx="770625" cy="1507803"/>
          </a:xfrm>
        </p:grpSpPr>
        <p:sp>
          <p:nvSpPr>
            <p:cNvPr id="15" name="Freeform 15"/>
            <p:cNvSpPr/>
            <p:nvPr/>
          </p:nvSpPr>
          <p:spPr>
            <a:xfrm>
              <a:off x="0" y="0"/>
              <a:ext cx="770625" cy="1507803"/>
            </a:xfrm>
            <a:custGeom>
              <a:avLst/>
              <a:gdLst/>
              <a:ahLst/>
              <a:cxnLst/>
              <a:rect l="l" t="t" r="r" b="b"/>
              <a:pathLst>
                <a:path w="770625" h="1507803">
                  <a:moveTo>
                    <a:pt x="49233" y="0"/>
                  </a:moveTo>
                  <a:lnTo>
                    <a:pt x="721393" y="0"/>
                  </a:lnTo>
                  <a:cubicBezTo>
                    <a:pt x="748583" y="0"/>
                    <a:pt x="770625" y="22042"/>
                    <a:pt x="770625" y="49233"/>
                  </a:cubicBezTo>
                  <a:lnTo>
                    <a:pt x="770625" y="1458570"/>
                  </a:lnTo>
                  <a:cubicBezTo>
                    <a:pt x="770625" y="1485761"/>
                    <a:pt x="748583" y="1507803"/>
                    <a:pt x="721393" y="1507803"/>
                  </a:cubicBezTo>
                  <a:lnTo>
                    <a:pt x="49233" y="1507803"/>
                  </a:lnTo>
                  <a:cubicBezTo>
                    <a:pt x="36175" y="1507803"/>
                    <a:pt x="23653" y="1502616"/>
                    <a:pt x="14420" y="1493383"/>
                  </a:cubicBezTo>
                  <a:cubicBezTo>
                    <a:pt x="5187" y="1484150"/>
                    <a:pt x="0" y="1471627"/>
                    <a:pt x="0" y="1458570"/>
                  </a:cubicBezTo>
                  <a:lnTo>
                    <a:pt x="0" y="49233"/>
                  </a:lnTo>
                  <a:cubicBezTo>
                    <a:pt x="0" y="36175"/>
                    <a:pt x="5187" y="23653"/>
                    <a:pt x="14420" y="14420"/>
                  </a:cubicBezTo>
                  <a:cubicBezTo>
                    <a:pt x="23653" y="5187"/>
                    <a:pt x="36175" y="0"/>
                    <a:pt x="49233" y="0"/>
                  </a:cubicBezTo>
                  <a:close/>
                </a:path>
              </a:pathLst>
            </a:custGeom>
            <a:solidFill>
              <a:srgbClr val="DEE19A"/>
            </a:solidFill>
          </p:spPr>
          <p:txBody>
            <a:bodyPr/>
            <a:lstStyle/>
            <a:p>
              <a:endParaRPr lang="en-US">
                <a:latin typeface="Times New Roman"/>
                <a:cs typeface="Times New Roman"/>
              </a:endParaRPr>
            </a:p>
          </p:txBody>
        </p:sp>
        <p:sp>
          <p:nvSpPr>
            <p:cNvPr id="16" name="TextBox 16"/>
            <p:cNvSpPr txBox="1"/>
            <p:nvPr/>
          </p:nvSpPr>
          <p:spPr>
            <a:xfrm>
              <a:off x="0" y="28575"/>
              <a:ext cx="770625" cy="1479228"/>
            </a:xfrm>
            <a:prstGeom prst="rect">
              <a:avLst/>
            </a:prstGeom>
          </p:spPr>
          <p:txBody>
            <a:bodyPr lIns="50800" tIns="50800" rIns="50800" bIns="50800" rtlCol="0" anchor="ctr"/>
            <a:lstStyle/>
            <a:p>
              <a:pPr algn="ctr">
                <a:lnSpc>
                  <a:spcPts val="1925"/>
                </a:lnSpc>
              </a:pPr>
              <a:endParaRPr>
                <a:latin typeface="Times New Roman"/>
                <a:cs typeface="Times New Roman"/>
              </a:endParaRPr>
            </a:p>
          </p:txBody>
        </p:sp>
      </p:grpSp>
      <p:sp>
        <p:nvSpPr>
          <p:cNvPr id="17" name="TextBox 17"/>
          <p:cNvSpPr txBox="1"/>
          <p:nvPr/>
        </p:nvSpPr>
        <p:spPr>
          <a:xfrm>
            <a:off x="1552868" y="3828527"/>
            <a:ext cx="1753986" cy="1051570"/>
          </a:xfrm>
          <a:prstGeom prst="rect">
            <a:avLst/>
          </a:prstGeom>
        </p:spPr>
        <p:txBody>
          <a:bodyPr lIns="0" tIns="0" rIns="0" bIns="0" rtlCol="0" anchor="t">
            <a:spAutoFit/>
          </a:bodyPr>
          <a:lstStyle/>
          <a:p>
            <a:pPr algn="ctr">
              <a:lnSpc>
                <a:spcPts val="8159"/>
              </a:lnSpc>
            </a:pPr>
            <a:r>
              <a:rPr lang="en-US" sz="8450" spc="-696" dirty="0">
                <a:solidFill>
                  <a:srgbClr val="303030"/>
                </a:solidFill>
                <a:latin typeface="Times New Roman"/>
                <a:ea typeface="TT Milks Casual 700 One"/>
                <a:cs typeface="Times New Roman"/>
                <a:sym typeface="TT Milks Casual 700 One"/>
              </a:rPr>
              <a:t>01</a:t>
            </a:r>
            <a:endParaRPr lang="en-US" sz="8450" spc="-696">
              <a:solidFill>
                <a:srgbClr val="303030"/>
              </a:solidFill>
              <a:latin typeface="Times New Roman"/>
              <a:ea typeface="TT Milks Casual 700 One"/>
              <a:cs typeface="Times New Roman"/>
            </a:endParaRPr>
          </a:p>
        </p:txBody>
      </p:sp>
      <p:sp>
        <p:nvSpPr>
          <p:cNvPr id="18" name="TextBox 18"/>
          <p:cNvSpPr txBox="1"/>
          <p:nvPr/>
        </p:nvSpPr>
        <p:spPr>
          <a:xfrm>
            <a:off x="4960864" y="3956058"/>
            <a:ext cx="1753986" cy="1051570"/>
          </a:xfrm>
          <a:prstGeom prst="rect">
            <a:avLst/>
          </a:prstGeom>
        </p:spPr>
        <p:txBody>
          <a:bodyPr lIns="0" tIns="0" rIns="0" bIns="0" rtlCol="0" anchor="t">
            <a:spAutoFit/>
          </a:bodyPr>
          <a:lstStyle/>
          <a:p>
            <a:pPr algn="ctr">
              <a:lnSpc>
                <a:spcPts val="8159"/>
              </a:lnSpc>
            </a:pPr>
            <a:r>
              <a:rPr lang="en-US" sz="8499" spc="-696">
                <a:solidFill>
                  <a:srgbClr val="303030"/>
                </a:solidFill>
                <a:latin typeface="Times New Roman"/>
                <a:ea typeface="TT Milks Casual 700 One"/>
                <a:cs typeface="Times New Roman"/>
                <a:sym typeface="TT Milks Casual 700 One"/>
              </a:rPr>
              <a:t>02</a:t>
            </a:r>
          </a:p>
        </p:txBody>
      </p:sp>
      <p:sp>
        <p:nvSpPr>
          <p:cNvPr id="19" name="TextBox 19"/>
          <p:cNvSpPr txBox="1"/>
          <p:nvPr/>
        </p:nvSpPr>
        <p:spPr>
          <a:xfrm>
            <a:off x="8433547" y="3956058"/>
            <a:ext cx="1753986" cy="1051570"/>
          </a:xfrm>
          <a:prstGeom prst="rect">
            <a:avLst/>
          </a:prstGeom>
        </p:spPr>
        <p:txBody>
          <a:bodyPr lIns="0" tIns="0" rIns="0" bIns="0" rtlCol="0" anchor="t">
            <a:spAutoFit/>
          </a:bodyPr>
          <a:lstStyle/>
          <a:p>
            <a:pPr algn="ctr">
              <a:lnSpc>
                <a:spcPts val="8159"/>
              </a:lnSpc>
            </a:pPr>
            <a:r>
              <a:rPr lang="en-US" sz="8499" spc="-696">
                <a:solidFill>
                  <a:srgbClr val="303030"/>
                </a:solidFill>
                <a:latin typeface="Times New Roman"/>
                <a:ea typeface="TT Milks Casual 700 One"/>
                <a:cs typeface="Times New Roman"/>
                <a:sym typeface="TT Milks Casual 700 One"/>
              </a:rPr>
              <a:t>03</a:t>
            </a:r>
          </a:p>
        </p:txBody>
      </p:sp>
      <p:sp>
        <p:nvSpPr>
          <p:cNvPr id="20" name="TextBox 20"/>
          <p:cNvSpPr txBox="1"/>
          <p:nvPr/>
        </p:nvSpPr>
        <p:spPr>
          <a:xfrm>
            <a:off x="11908068" y="4046221"/>
            <a:ext cx="1753986" cy="1051570"/>
          </a:xfrm>
          <a:prstGeom prst="rect">
            <a:avLst/>
          </a:prstGeom>
        </p:spPr>
        <p:txBody>
          <a:bodyPr lIns="0" tIns="0" rIns="0" bIns="0" rtlCol="0" anchor="t">
            <a:spAutoFit/>
          </a:bodyPr>
          <a:lstStyle/>
          <a:p>
            <a:pPr algn="ctr">
              <a:lnSpc>
                <a:spcPts val="8159"/>
              </a:lnSpc>
            </a:pPr>
            <a:r>
              <a:rPr lang="en-US" sz="8499" spc="-696">
                <a:solidFill>
                  <a:srgbClr val="303030"/>
                </a:solidFill>
                <a:latin typeface="Times New Roman"/>
                <a:ea typeface="TT Milks Casual 700 One"/>
                <a:cs typeface="Times New Roman"/>
                <a:sym typeface="TT Milks Casual 700 One"/>
              </a:rPr>
              <a:t>04</a:t>
            </a:r>
          </a:p>
        </p:txBody>
      </p:sp>
      <p:sp>
        <p:nvSpPr>
          <p:cNvPr id="21" name="TextBox 21"/>
          <p:cNvSpPr txBox="1"/>
          <p:nvPr/>
        </p:nvSpPr>
        <p:spPr>
          <a:xfrm>
            <a:off x="1028700" y="4929512"/>
            <a:ext cx="2717417" cy="446661"/>
          </a:xfrm>
          <a:prstGeom prst="rect">
            <a:avLst/>
          </a:prstGeom>
        </p:spPr>
        <p:txBody>
          <a:bodyPr lIns="0" tIns="0" rIns="0" bIns="0" rtlCol="0" anchor="t">
            <a:spAutoFit/>
          </a:bodyPr>
          <a:lstStyle/>
          <a:p>
            <a:pPr algn="ctr">
              <a:lnSpc>
                <a:spcPts val="3779"/>
              </a:lnSpc>
              <a:spcBef>
                <a:spcPct val="0"/>
              </a:spcBef>
            </a:pPr>
            <a:r>
              <a:rPr lang="en-US" sz="2700" b="1" spc="-45">
                <a:solidFill>
                  <a:srgbClr val="303030"/>
                </a:solidFill>
                <a:latin typeface="Times New Roman"/>
                <a:ea typeface="Agrandir Bold"/>
                <a:cs typeface="Times New Roman"/>
                <a:sym typeface="Agrandir Bold"/>
              </a:rPr>
              <a:t>Data Import</a:t>
            </a:r>
          </a:p>
        </p:txBody>
      </p:sp>
      <p:sp>
        <p:nvSpPr>
          <p:cNvPr id="22" name="TextBox 22"/>
          <p:cNvSpPr txBox="1"/>
          <p:nvPr/>
        </p:nvSpPr>
        <p:spPr>
          <a:xfrm>
            <a:off x="4478428" y="4929512"/>
            <a:ext cx="2718857" cy="446661"/>
          </a:xfrm>
          <a:prstGeom prst="rect">
            <a:avLst/>
          </a:prstGeom>
        </p:spPr>
        <p:txBody>
          <a:bodyPr lIns="0" tIns="0" rIns="0" bIns="0" rtlCol="0" anchor="t">
            <a:spAutoFit/>
          </a:bodyPr>
          <a:lstStyle/>
          <a:p>
            <a:pPr algn="ctr">
              <a:lnSpc>
                <a:spcPts val="3779"/>
              </a:lnSpc>
              <a:spcBef>
                <a:spcPct val="0"/>
              </a:spcBef>
            </a:pPr>
            <a:r>
              <a:rPr lang="en-US" sz="2700" b="1" spc="-45">
                <a:solidFill>
                  <a:srgbClr val="303030"/>
                </a:solidFill>
                <a:latin typeface="Times New Roman"/>
                <a:ea typeface="Agrandir Bold"/>
                <a:cs typeface="Times New Roman"/>
                <a:sym typeface="Agrandir Bold"/>
              </a:rPr>
              <a:t>Data Exploration</a:t>
            </a:r>
          </a:p>
        </p:txBody>
      </p:sp>
      <p:sp>
        <p:nvSpPr>
          <p:cNvPr id="23" name="TextBox 23"/>
          <p:cNvSpPr txBox="1"/>
          <p:nvPr/>
        </p:nvSpPr>
        <p:spPr>
          <a:xfrm>
            <a:off x="7906898" y="4895222"/>
            <a:ext cx="2807283" cy="446661"/>
          </a:xfrm>
          <a:prstGeom prst="rect">
            <a:avLst/>
          </a:prstGeom>
        </p:spPr>
        <p:txBody>
          <a:bodyPr lIns="0" tIns="0" rIns="0" bIns="0" rtlCol="0" anchor="t">
            <a:spAutoFit/>
          </a:bodyPr>
          <a:lstStyle/>
          <a:p>
            <a:pPr algn="ctr">
              <a:lnSpc>
                <a:spcPts val="3779"/>
              </a:lnSpc>
              <a:spcBef>
                <a:spcPct val="0"/>
              </a:spcBef>
            </a:pPr>
            <a:r>
              <a:rPr lang="en-US" sz="2700" b="1" spc="-45">
                <a:solidFill>
                  <a:srgbClr val="303030"/>
                </a:solidFill>
                <a:latin typeface="Times New Roman"/>
                <a:ea typeface="Agrandir Bold"/>
                <a:cs typeface="Times New Roman"/>
                <a:sym typeface="Agrandir Bold"/>
              </a:rPr>
              <a:t>Data Preprocessing</a:t>
            </a:r>
          </a:p>
        </p:txBody>
      </p:sp>
      <p:sp>
        <p:nvSpPr>
          <p:cNvPr id="24" name="TextBox 24"/>
          <p:cNvSpPr txBox="1"/>
          <p:nvPr/>
        </p:nvSpPr>
        <p:spPr>
          <a:xfrm>
            <a:off x="11369795" y="4969362"/>
            <a:ext cx="2830531" cy="933974"/>
          </a:xfrm>
          <a:prstGeom prst="rect">
            <a:avLst/>
          </a:prstGeom>
        </p:spPr>
        <p:txBody>
          <a:bodyPr lIns="0" tIns="0" rIns="0" bIns="0" rtlCol="0" anchor="t">
            <a:spAutoFit/>
          </a:bodyPr>
          <a:lstStyle/>
          <a:p>
            <a:pPr algn="ctr">
              <a:lnSpc>
                <a:spcPts val="3779"/>
              </a:lnSpc>
              <a:spcBef>
                <a:spcPct val="0"/>
              </a:spcBef>
            </a:pPr>
            <a:r>
              <a:rPr lang="en-US" sz="2700" b="1" spc="-45">
                <a:solidFill>
                  <a:srgbClr val="303030"/>
                </a:solidFill>
                <a:latin typeface="Times New Roman"/>
                <a:ea typeface="Agrandir Bold"/>
                <a:cs typeface="Times New Roman"/>
                <a:sym typeface="Agrandir Bold"/>
              </a:rPr>
              <a:t>Correlational Analysis</a:t>
            </a:r>
          </a:p>
        </p:txBody>
      </p:sp>
      <p:grpSp>
        <p:nvGrpSpPr>
          <p:cNvPr id="25" name="Group 25"/>
          <p:cNvGrpSpPr/>
          <p:nvPr/>
        </p:nvGrpSpPr>
        <p:grpSpPr>
          <a:xfrm>
            <a:off x="14651260" y="3328110"/>
            <a:ext cx="2830531" cy="5531221"/>
            <a:chOff x="0" y="0"/>
            <a:chExt cx="770625" cy="1505901"/>
          </a:xfrm>
        </p:grpSpPr>
        <p:sp>
          <p:nvSpPr>
            <p:cNvPr id="26" name="Freeform 26"/>
            <p:cNvSpPr/>
            <p:nvPr/>
          </p:nvSpPr>
          <p:spPr>
            <a:xfrm>
              <a:off x="0" y="0"/>
              <a:ext cx="770625" cy="1505901"/>
            </a:xfrm>
            <a:custGeom>
              <a:avLst/>
              <a:gdLst/>
              <a:ahLst/>
              <a:cxnLst/>
              <a:rect l="l" t="t" r="r" b="b"/>
              <a:pathLst>
                <a:path w="770625" h="1505901">
                  <a:moveTo>
                    <a:pt x="49233" y="0"/>
                  </a:moveTo>
                  <a:lnTo>
                    <a:pt x="721393" y="0"/>
                  </a:lnTo>
                  <a:cubicBezTo>
                    <a:pt x="748583" y="0"/>
                    <a:pt x="770625" y="22042"/>
                    <a:pt x="770625" y="49233"/>
                  </a:cubicBezTo>
                  <a:lnTo>
                    <a:pt x="770625" y="1456668"/>
                  </a:lnTo>
                  <a:cubicBezTo>
                    <a:pt x="770625" y="1469726"/>
                    <a:pt x="765438" y="1482248"/>
                    <a:pt x="756205" y="1491481"/>
                  </a:cubicBezTo>
                  <a:cubicBezTo>
                    <a:pt x="746972" y="1500714"/>
                    <a:pt x="734450" y="1505901"/>
                    <a:pt x="721393" y="1505901"/>
                  </a:cubicBezTo>
                  <a:lnTo>
                    <a:pt x="49233" y="1505901"/>
                  </a:lnTo>
                  <a:cubicBezTo>
                    <a:pt x="22042" y="1505901"/>
                    <a:pt x="0" y="1483859"/>
                    <a:pt x="0" y="1456668"/>
                  </a:cubicBezTo>
                  <a:lnTo>
                    <a:pt x="0" y="49233"/>
                  </a:lnTo>
                  <a:cubicBezTo>
                    <a:pt x="0" y="36175"/>
                    <a:pt x="5187" y="23653"/>
                    <a:pt x="14420" y="14420"/>
                  </a:cubicBezTo>
                  <a:cubicBezTo>
                    <a:pt x="23653" y="5187"/>
                    <a:pt x="36175" y="0"/>
                    <a:pt x="49233" y="0"/>
                  </a:cubicBezTo>
                  <a:close/>
                </a:path>
              </a:pathLst>
            </a:custGeom>
            <a:solidFill>
              <a:srgbClr val="DEE19A"/>
            </a:solidFill>
          </p:spPr>
          <p:txBody>
            <a:bodyPr/>
            <a:lstStyle/>
            <a:p>
              <a:endParaRPr lang="en-US">
                <a:latin typeface="Times New Roman"/>
                <a:cs typeface="Times New Roman"/>
              </a:endParaRPr>
            </a:p>
          </p:txBody>
        </p:sp>
        <p:sp>
          <p:nvSpPr>
            <p:cNvPr id="27" name="TextBox 27"/>
            <p:cNvSpPr txBox="1"/>
            <p:nvPr/>
          </p:nvSpPr>
          <p:spPr>
            <a:xfrm>
              <a:off x="0" y="28575"/>
              <a:ext cx="770625" cy="1477326"/>
            </a:xfrm>
            <a:prstGeom prst="rect">
              <a:avLst/>
            </a:prstGeom>
          </p:spPr>
          <p:txBody>
            <a:bodyPr lIns="50800" tIns="50800" rIns="50800" bIns="50800" rtlCol="0" anchor="ctr"/>
            <a:lstStyle/>
            <a:p>
              <a:pPr algn="ctr">
                <a:lnSpc>
                  <a:spcPts val="1925"/>
                </a:lnSpc>
              </a:pPr>
              <a:endParaRPr>
                <a:latin typeface="Times New Roman"/>
                <a:cs typeface="Times New Roman"/>
              </a:endParaRPr>
            </a:p>
          </p:txBody>
        </p:sp>
      </p:grpSp>
      <p:sp>
        <p:nvSpPr>
          <p:cNvPr id="28" name="TextBox 28"/>
          <p:cNvSpPr txBox="1"/>
          <p:nvPr/>
        </p:nvSpPr>
        <p:spPr>
          <a:xfrm>
            <a:off x="15189533" y="4046221"/>
            <a:ext cx="1753986" cy="1051570"/>
          </a:xfrm>
          <a:prstGeom prst="rect">
            <a:avLst/>
          </a:prstGeom>
        </p:spPr>
        <p:txBody>
          <a:bodyPr lIns="0" tIns="0" rIns="0" bIns="0" rtlCol="0" anchor="t">
            <a:spAutoFit/>
          </a:bodyPr>
          <a:lstStyle/>
          <a:p>
            <a:pPr algn="ctr">
              <a:lnSpc>
                <a:spcPts val="8159"/>
              </a:lnSpc>
            </a:pPr>
            <a:r>
              <a:rPr lang="en-US" sz="8499" spc="-696">
                <a:solidFill>
                  <a:srgbClr val="303030"/>
                </a:solidFill>
                <a:latin typeface="Times New Roman"/>
                <a:ea typeface="TT Milks Casual 700 One"/>
                <a:cs typeface="Times New Roman"/>
                <a:sym typeface="TT Milks Casual 700 One"/>
              </a:rPr>
              <a:t>05</a:t>
            </a:r>
          </a:p>
        </p:txBody>
      </p:sp>
      <p:sp>
        <p:nvSpPr>
          <p:cNvPr id="29" name="TextBox 29"/>
          <p:cNvSpPr txBox="1"/>
          <p:nvPr/>
        </p:nvSpPr>
        <p:spPr>
          <a:xfrm>
            <a:off x="14651260" y="5019675"/>
            <a:ext cx="2721343" cy="446661"/>
          </a:xfrm>
          <a:prstGeom prst="rect">
            <a:avLst/>
          </a:prstGeom>
        </p:spPr>
        <p:txBody>
          <a:bodyPr lIns="0" tIns="0" rIns="0" bIns="0" rtlCol="0" anchor="t">
            <a:spAutoFit/>
          </a:bodyPr>
          <a:lstStyle/>
          <a:p>
            <a:pPr algn="ctr">
              <a:lnSpc>
                <a:spcPts val="3779"/>
              </a:lnSpc>
              <a:spcBef>
                <a:spcPct val="0"/>
              </a:spcBef>
            </a:pPr>
            <a:r>
              <a:rPr lang="en-US" sz="2700" b="1" spc="-45">
                <a:solidFill>
                  <a:srgbClr val="303030"/>
                </a:solidFill>
                <a:latin typeface="Times New Roman"/>
                <a:ea typeface="Agrandir Bold"/>
                <a:cs typeface="Times New Roman"/>
                <a:sym typeface="Agrandir Bold"/>
              </a:rPr>
              <a:t>Data Visualizations</a:t>
            </a:r>
          </a:p>
        </p:txBody>
      </p:sp>
      <p:sp>
        <p:nvSpPr>
          <p:cNvPr id="30" name="TextBox 30"/>
          <p:cNvSpPr txBox="1"/>
          <p:nvPr/>
        </p:nvSpPr>
        <p:spPr>
          <a:xfrm>
            <a:off x="1046637" y="6427956"/>
            <a:ext cx="2717417" cy="933974"/>
          </a:xfrm>
          <a:prstGeom prst="rect">
            <a:avLst/>
          </a:prstGeom>
        </p:spPr>
        <p:txBody>
          <a:bodyPr lIns="0" tIns="0" rIns="0" bIns="0" rtlCol="0" anchor="t">
            <a:spAutoFit/>
          </a:bodyPr>
          <a:lstStyle/>
          <a:p>
            <a:pPr algn="ctr">
              <a:lnSpc>
                <a:spcPts val="3779"/>
              </a:lnSpc>
              <a:spcBef>
                <a:spcPct val="0"/>
              </a:spcBef>
            </a:pPr>
            <a:r>
              <a:rPr lang="en-US" sz="2700" spc="-45">
                <a:solidFill>
                  <a:srgbClr val="303030"/>
                </a:solidFill>
                <a:latin typeface="Times New Roman"/>
                <a:ea typeface="Agrandir"/>
                <a:cs typeface="Times New Roman"/>
                <a:sym typeface="Agrandir"/>
              </a:rPr>
              <a:t>Import Data from kaggle to Power BI</a:t>
            </a:r>
          </a:p>
        </p:txBody>
      </p:sp>
      <p:sp>
        <p:nvSpPr>
          <p:cNvPr id="31" name="TextBox 31"/>
          <p:cNvSpPr txBox="1"/>
          <p:nvPr/>
        </p:nvSpPr>
        <p:spPr>
          <a:xfrm>
            <a:off x="4575937" y="6118232"/>
            <a:ext cx="2523841" cy="2143215"/>
          </a:xfrm>
          <a:prstGeom prst="rect">
            <a:avLst/>
          </a:prstGeom>
        </p:spPr>
        <p:txBody>
          <a:bodyPr lIns="0" tIns="0" rIns="0" bIns="0" rtlCol="0" anchor="t">
            <a:spAutoFit/>
          </a:bodyPr>
          <a:lstStyle/>
          <a:p>
            <a:pPr algn="ctr">
              <a:lnSpc>
                <a:spcPts val="3360"/>
              </a:lnSpc>
              <a:spcBef>
                <a:spcPct val="0"/>
              </a:spcBef>
            </a:pPr>
            <a:r>
              <a:rPr lang="en-US" sz="2400" spc="-40">
                <a:solidFill>
                  <a:srgbClr val="303030"/>
                </a:solidFill>
                <a:latin typeface="Times New Roman"/>
                <a:ea typeface="Agrandir"/>
                <a:cs typeface="Times New Roman"/>
                <a:sym typeface="Agrandir"/>
              </a:rPr>
              <a:t>Understand various graphs and key variables like consumer count, workout type, etc</a:t>
            </a:r>
          </a:p>
        </p:txBody>
      </p:sp>
      <p:sp>
        <p:nvSpPr>
          <p:cNvPr id="32" name="TextBox 32"/>
          <p:cNvSpPr txBox="1"/>
          <p:nvPr/>
        </p:nvSpPr>
        <p:spPr>
          <a:xfrm>
            <a:off x="7911661" y="6088145"/>
            <a:ext cx="2807283" cy="2271071"/>
          </a:xfrm>
          <a:prstGeom prst="rect">
            <a:avLst/>
          </a:prstGeom>
        </p:spPr>
        <p:txBody>
          <a:bodyPr lIns="0" tIns="0" rIns="0" bIns="0" rtlCol="0" anchor="t">
            <a:spAutoFit/>
          </a:bodyPr>
          <a:lstStyle/>
          <a:p>
            <a:pPr algn="ctr">
              <a:lnSpc>
                <a:spcPts val="3640"/>
              </a:lnSpc>
              <a:spcBef>
                <a:spcPct val="0"/>
              </a:spcBef>
            </a:pPr>
            <a:r>
              <a:rPr lang="en-US" sz="2600" spc="-44">
                <a:solidFill>
                  <a:srgbClr val="303030"/>
                </a:solidFill>
                <a:latin typeface="Times New Roman"/>
                <a:ea typeface="Agrandir"/>
                <a:cs typeface="Times New Roman"/>
                <a:sym typeface="Agrandir"/>
              </a:rPr>
              <a:t>Clean and handle the missing values. Standardize the data using </a:t>
            </a:r>
            <a:r>
              <a:rPr lang="en-US" sz="2600" spc="-44" err="1">
                <a:solidFill>
                  <a:srgbClr val="303030"/>
                </a:solidFill>
                <a:latin typeface="Times New Roman"/>
                <a:ea typeface="Agrandir"/>
                <a:cs typeface="Times New Roman"/>
                <a:sym typeface="Agrandir"/>
              </a:rPr>
              <a:t>PowerQuery</a:t>
            </a:r>
            <a:r>
              <a:rPr lang="en-US" sz="2600" spc="-44">
                <a:solidFill>
                  <a:srgbClr val="303030"/>
                </a:solidFill>
                <a:latin typeface="Times New Roman"/>
                <a:ea typeface="Agrandir"/>
                <a:cs typeface="Times New Roman"/>
                <a:sym typeface="Agrandir"/>
              </a:rPr>
              <a:t> Editor</a:t>
            </a:r>
          </a:p>
        </p:txBody>
      </p:sp>
      <p:sp>
        <p:nvSpPr>
          <p:cNvPr id="33" name="TextBox 33"/>
          <p:cNvSpPr txBox="1"/>
          <p:nvPr/>
        </p:nvSpPr>
        <p:spPr>
          <a:xfrm>
            <a:off x="11369795" y="6118232"/>
            <a:ext cx="2807283" cy="2207143"/>
          </a:xfrm>
          <a:prstGeom prst="rect">
            <a:avLst/>
          </a:prstGeom>
        </p:spPr>
        <p:txBody>
          <a:bodyPr lIns="0" tIns="0" rIns="0" bIns="0" rtlCol="0" anchor="t">
            <a:spAutoFit/>
          </a:bodyPr>
          <a:lstStyle/>
          <a:p>
            <a:pPr algn="ctr">
              <a:lnSpc>
                <a:spcPts val="3500"/>
              </a:lnSpc>
              <a:spcBef>
                <a:spcPct val="0"/>
              </a:spcBef>
            </a:pPr>
            <a:r>
              <a:rPr lang="en-US" sz="2500" spc="-42" dirty="0">
                <a:solidFill>
                  <a:srgbClr val="303030"/>
                </a:solidFill>
                <a:latin typeface="Times New Roman"/>
                <a:ea typeface="Agrandir"/>
                <a:cs typeface="Times New Roman"/>
                <a:sym typeface="Agrandir"/>
              </a:rPr>
              <a:t>Plotting various plots like scatter plot to </a:t>
            </a:r>
            <a:r>
              <a:rPr lang="en-US" sz="2500" spc="-42" dirty="0" err="1">
                <a:solidFill>
                  <a:srgbClr val="303030"/>
                </a:solidFill>
                <a:latin typeface="Times New Roman"/>
                <a:ea typeface="Agrandir"/>
                <a:cs typeface="Times New Roman"/>
                <a:sym typeface="Agrandir"/>
              </a:rPr>
              <a:t>visualise</a:t>
            </a:r>
            <a:r>
              <a:rPr lang="en-US" sz="2500" spc="-42" dirty="0">
                <a:solidFill>
                  <a:srgbClr val="303030"/>
                </a:solidFill>
                <a:latin typeface="Times New Roman"/>
                <a:ea typeface="Agrandir"/>
                <a:cs typeface="Times New Roman"/>
                <a:sym typeface="Agrandir"/>
              </a:rPr>
              <a:t> key relationship between the variables</a:t>
            </a:r>
          </a:p>
        </p:txBody>
      </p:sp>
      <p:sp>
        <p:nvSpPr>
          <p:cNvPr id="34" name="TextBox 34"/>
          <p:cNvSpPr txBox="1"/>
          <p:nvPr/>
        </p:nvSpPr>
        <p:spPr>
          <a:xfrm>
            <a:off x="14651260" y="6294120"/>
            <a:ext cx="2807283" cy="1309461"/>
          </a:xfrm>
          <a:prstGeom prst="rect">
            <a:avLst/>
          </a:prstGeom>
        </p:spPr>
        <p:txBody>
          <a:bodyPr lIns="0" tIns="0" rIns="0" bIns="0" rtlCol="0" anchor="t">
            <a:spAutoFit/>
          </a:bodyPr>
          <a:lstStyle/>
          <a:p>
            <a:pPr algn="ctr">
              <a:lnSpc>
                <a:spcPts val="3500"/>
              </a:lnSpc>
              <a:spcBef>
                <a:spcPct val="0"/>
              </a:spcBef>
            </a:pPr>
            <a:r>
              <a:rPr lang="en-US" sz="2500" spc="-42">
                <a:solidFill>
                  <a:srgbClr val="303030"/>
                </a:solidFill>
                <a:latin typeface="Times New Roman"/>
                <a:ea typeface="Agrandir"/>
                <a:cs typeface="Times New Roman"/>
                <a:sym typeface="Agrandir"/>
              </a:rPr>
              <a:t>Creating dashboard to present the key insights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200000">
            <a:off x="3982357"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416" r="-83416"/>
            </a:stretch>
          </a:blipFill>
        </p:spPr>
        <p:txBody>
          <a:bodyPr/>
          <a:lstStyle/>
          <a:p>
            <a:endParaRPr lang="en-US"/>
          </a:p>
        </p:txBody>
      </p:sp>
      <p:sp>
        <p:nvSpPr>
          <p:cNvPr id="3" name="TextBox 3"/>
          <p:cNvSpPr txBox="1"/>
          <p:nvPr/>
        </p:nvSpPr>
        <p:spPr>
          <a:xfrm>
            <a:off x="547295" y="779159"/>
            <a:ext cx="17170310" cy="948978"/>
          </a:xfrm>
          <a:prstGeom prst="rect">
            <a:avLst/>
          </a:prstGeom>
        </p:spPr>
        <p:txBody>
          <a:bodyPr wrap="square" lIns="0" tIns="0" rIns="0" bIns="0" rtlCol="0" anchor="t">
            <a:spAutoFit/>
          </a:bodyPr>
          <a:lstStyle/>
          <a:p>
            <a:pPr algn="ctr">
              <a:lnSpc>
                <a:spcPts val="7400"/>
              </a:lnSpc>
            </a:pPr>
            <a:r>
              <a:rPr lang="en-US" sz="7400" spc="-177" dirty="0">
                <a:solidFill>
                  <a:srgbClr val="FFDE59"/>
                </a:solidFill>
                <a:latin typeface="Times New Roman"/>
                <a:ea typeface="TT Milks Casual 700 One"/>
                <a:cs typeface="TT Milks Casual 700 One"/>
                <a:sym typeface="TT Milks Casual 700 One"/>
              </a:rPr>
              <a:t>DATA ABSTRACTION</a:t>
            </a:r>
            <a:endParaRPr lang="en-US" sz="7400" spc="-177" dirty="0">
              <a:solidFill>
                <a:srgbClr val="FFDE59"/>
              </a:solidFill>
              <a:latin typeface="Times New Roman"/>
              <a:ea typeface="TT Milks Casual 700 One"/>
              <a:cs typeface="TT Milks Casual 700 One"/>
            </a:endParaRPr>
          </a:p>
        </p:txBody>
      </p:sp>
      <p:sp>
        <p:nvSpPr>
          <p:cNvPr id="4" name="TextBox 4"/>
          <p:cNvSpPr txBox="1"/>
          <p:nvPr/>
        </p:nvSpPr>
        <p:spPr>
          <a:xfrm>
            <a:off x="1816133" y="2035899"/>
            <a:ext cx="15130123" cy="8363764"/>
          </a:xfrm>
          <a:prstGeom prst="rect">
            <a:avLst/>
          </a:prstGeom>
        </p:spPr>
        <p:txBody>
          <a:bodyPr lIns="0" tIns="0" rIns="0" bIns="0" rtlCol="0" anchor="t">
            <a:spAutoFit/>
          </a:bodyPr>
          <a:lstStyle/>
          <a:p>
            <a:pPr algn="l">
              <a:lnSpc>
                <a:spcPts val="4136"/>
              </a:lnSpc>
            </a:pPr>
            <a:r>
              <a:rPr lang="en-US" sz="2750" spc="255" dirty="0">
                <a:solidFill>
                  <a:srgbClr val="FFFFFF"/>
                </a:solidFill>
                <a:latin typeface="Times New Roman"/>
                <a:ea typeface="League Spartan"/>
                <a:cs typeface="League Spartan"/>
                <a:sym typeface="League Spartan"/>
              </a:rPr>
              <a:t>The data includes well-organized rows containing specific fitness information wherein each record has its own distinct variables such as workout types and consumed calories along with sleep duration.</a:t>
            </a:r>
            <a:endParaRPr lang="en-US" sz="2750" spc="255" dirty="0">
              <a:solidFill>
                <a:srgbClr val="FFFFFF"/>
              </a:solidFill>
              <a:latin typeface="Times New Roman"/>
              <a:ea typeface="League Spartan"/>
              <a:cs typeface="League Spartan"/>
            </a:endParaRPr>
          </a:p>
          <a:p>
            <a:pPr algn="l">
              <a:lnSpc>
                <a:spcPts val="4136"/>
              </a:lnSpc>
            </a:pPr>
            <a:r>
              <a:rPr lang="en-US" sz="2750" spc="255" dirty="0">
                <a:solidFill>
                  <a:srgbClr val="FFDE59"/>
                </a:solidFill>
                <a:latin typeface="Times New Roman"/>
                <a:ea typeface="League Spartan"/>
                <a:cs typeface="League Spartan"/>
                <a:sym typeface="League Spartan"/>
              </a:rPr>
              <a:t>Attributes (Columns/Features):</a:t>
            </a:r>
            <a:endParaRPr lang="en-US" sz="2750" spc="255" dirty="0">
              <a:solidFill>
                <a:srgbClr val="FFDE59"/>
              </a:solidFill>
              <a:latin typeface="Times New Roman"/>
              <a:ea typeface="League Spartan"/>
              <a:cs typeface="League Spartan"/>
            </a:endParaRPr>
          </a:p>
          <a:p>
            <a:pPr marL="474980" lvl="1" indent="-237490" algn="l">
              <a:lnSpc>
                <a:spcPts val="4136"/>
              </a:lnSpc>
              <a:buFont typeface="Arial"/>
              <a:buChar char="•"/>
            </a:pPr>
            <a:r>
              <a:rPr lang="en-US" sz="2750" spc="255" dirty="0">
                <a:solidFill>
                  <a:srgbClr val="FFFFFF"/>
                </a:solidFill>
                <a:latin typeface="Times New Roman"/>
                <a:ea typeface="League Spartan"/>
                <a:cs typeface="League Spartan"/>
                <a:sym typeface="League Spartan"/>
              </a:rPr>
              <a:t>Date: Fitness data entry date.</a:t>
            </a:r>
            <a:endParaRPr lang="en-US" sz="2750" spc="255" dirty="0">
              <a:solidFill>
                <a:srgbClr val="FFFFFF"/>
              </a:solidFill>
              <a:latin typeface="Times New Roman"/>
              <a:ea typeface="League Spartan"/>
              <a:cs typeface="League Spartan"/>
            </a:endParaRPr>
          </a:p>
          <a:p>
            <a:pPr marL="474980" lvl="1" indent="-237490" algn="l">
              <a:lnSpc>
                <a:spcPts val="4136"/>
              </a:lnSpc>
              <a:buFont typeface="Arial"/>
              <a:buChar char="•"/>
            </a:pPr>
            <a:r>
              <a:rPr lang="en-US" sz="2750" spc="255" dirty="0" err="1">
                <a:solidFill>
                  <a:srgbClr val="FFFFFF"/>
                </a:solidFill>
                <a:latin typeface="Times New Roman"/>
                <a:ea typeface="League Spartan"/>
                <a:cs typeface="League Spartan"/>
                <a:sym typeface="League Spartan"/>
              </a:rPr>
              <a:t>Workout_Type</a:t>
            </a:r>
            <a:r>
              <a:rPr lang="en-US" sz="2750" spc="255" dirty="0">
                <a:solidFill>
                  <a:srgbClr val="FFFFFF"/>
                </a:solidFill>
                <a:latin typeface="Times New Roman"/>
                <a:ea typeface="League Spartan"/>
                <a:cs typeface="League Spartan"/>
                <a:sym typeface="League Spartan"/>
              </a:rPr>
              <a:t>: Type of workout (e.g., cardio, strength training).</a:t>
            </a:r>
            <a:endParaRPr lang="en-US" sz="2750" spc="255" dirty="0">
              <a:solidFill>
                <a:srgbClr val="FFFFFF"/>
              </a:solidFill>
              <a:latin typeface="Times New Roman"/>
              <a:ea typeface="League Spartan"/>
              <a:cs typeface="League Spartan"/>
            </a:endParaRPr>
          </a:p>
          <a:p>
            <a:pPr marL="474980" lvl="1" indent="-237490" algn="l">
              <a:lnSpc>
                <a:spcPts val="4136"/>
              </a:lnSpc>
              <a:buFont typeface="Arial"/>
              <a:buChar char="•"/>
            </a:pPr>
            <a:r>
              <a:rPr lang="en-US" sz="2750" spc="255" dirty="0">
                <a:solidFill>
                  <a:srgbClr val="FFFFFF"/>
                </a:solidFill>
                <a:latin typeface="Times New Roman"/>
                <a:ea typeface="League Spartan"/>
                <a:cs typeface="League Spartan"/>
                <a:sym typeface="League Spartan"/>
              </a:rPr>
              <a:t>The count of daily consumed calories represents </a:t>
            </a:r>
            <a:r>
              <a:rPr lang="en-US" sz="2750" spc="255" dirty="0" err="1">
                <a:solidFill>
                  <a:srgbClr val="FFFFFF"/>
                </a:solidFill>
                <a:latin typeface="Times New Roman"/>
                <a:ea typeface="League Spartan"/>
                <a:cs typeface="League Spartan"/>
                <a:sym typeface="League Spartan"/>
              </a:rPr>
              <a:t>Calories_Consumed</a:t>
            </a:r>
            <a:r>
              <a:rPr lang="en-US" sz="2750" spc="255" dirty="0">
                <a:solidFill>
                  <a:srgbClr val="FFFFFF"/>
                </a:solidFill>
                <a:latin typeface="Times New Roman"/>
                <a:ea typeface="League Spartan"/>
                <a:cs typeface="League Spartan"/>
                <a:sym typeface="League Spartan"/>
              </a:rPr>
              <a:t>.</a:t>
            </a:r>
            <a:endParaRPr lang="en-US" sz="2750" spc="255" dirty="0">
              <a:solidFill>
                <a:srgbClr val="FFFFFF"/>
              </a:solidFill>
              <a:latin typeface="Times New Roman"/>
              <a:ea typeface="League Spartan"/>
              <a:cs typeface="League Spartan"/>
            </a:endParaRPr>
          </a:p>
          <a:p>
            <a:pPr marL="474980" lvl="1" indent="-237490" algn="l">
              <a:lnSpc>
                <a:spcPts val="4136"/>
              </a:lnSpc>
              <a:buFont typeface="Arial"/>
              <a:buChar char="•"/>
            </a:pPr>
            <a:r>
              <a:rPr lang="en-US" sz="2750" spc="255" dirty="0" err="1">
                <a:solidFill>
                  <a:srgbClr val="FFFFFF"/>
                </a:solidFill>
                <a:latin typeface="Times New Roman"/>
                <a:ea typeface="League Spartan"/>
                <a:cs typeface="League Spartan"/>
                <a:sym typeface="League Spartan"/>
              </a:rPr>
              <a:t>Workout_Duration</a:t>
            </a:r>
            <a:r>
              <a:rPr lang="en-US" sz="2750" spc="255" dirty="0">
                <a:solidFill>
                  <a:srgbClr val="FFFFFF"/>
                </a:solidFill>
                <a:latin typeface="Times New Roman"/>
                <a:ea typeface="League Spartan"/>
                <a:cs typeface="League Spartan"/>
                <a:sym typeface="League Spartan"/>
              </a:rPr>
              <a:t>: Duration of workout (minutes).</a:t>
            </a:r>
            <a:endParaRPr lang="en-US" sz="2750" spc="255" dirty="0">
              <a:solidFill>
                <a:srgbClr val="FFFFFF"/>
              </a:solidFill>
              <a:latin typeface="Times New Roman"/>
              <a:ea typeface="League Spartan"/>
              <a:cs typeface="League Spartan"/>
            </a:endParaRPr>
          </a:p>
          <a:p>
            <a:pPr marL="474980" lvl="1" indent="-237490" algn="l">
              <a:lnSpc>
                <a:spcPts val="4136"/>
              </a:lnSpc>
              <a:buFont typeface="Arial"/>
              <a:buChar char="•"/>
            </a:pPr>
            <a:r>
              <a:rPr lang="en-US" sz="2750" spc="255" dirty="0" err="1">
                <a:solidFill>
                  <a:srgbClr val="FFFFFF"/>
                </a:solidFill>
                <a:latin typeface="Times New Roman"/>
                <a:ea typeface="League Spartan"/>
                <a:cs typeface="League Spartan"/>
                <a:sym typeface="League Spartan"/>
              </a:rPr>
              <a:t>Sleep_Hours</a:t>
            </a:r>
            <a:r>
              <a:rPr lang="en-US" sz="2750" spc="255" dirty="0">
                <a:solidFill>
                  <a:srgbClr val="FFFFFF"/>
                </a:solidFill>
                <a:latin typeface="Times New Roman"/>
                <a:ea typeface="League Spartan"/>
                <a:cs typeface="League Spartan"/>
                <a:sym typeface="League Spartan"/>
              </a:rPr>
              <a:t>: Number of hours slept.</a:t>
            </a:r>
            <a:endParaRPr lang="en-US" sz="2750" spc="255" dirty="0">
              <a:solidFill>
                <a:srgbClr val="FFFFFF"/>
              </a:solidFill>
              <a:latin typeface="Times New Roman"/>
              <a:ea typeface="League Spartan"/>
              <a:cs typeface="League Spartan"/>
            </a:endParaRPr>
          </a:p>
          <a:p>
            <a:pPr marL="474980" lvl="1" indent="-237490" algn="l">
              <a:lnSpc>
                <a:spcPts val="4136"/>
              </a:lnSpc>
              <a:buFont typeface="Arial"/>
              <a:buChar char="•"/>
            </a:pPr>
            <a:r>
              <a:rPr lang="en-US" sz="2750" spc="255" dirty="0">
                <a:solidFill>
                  <a:srgbClr val="FFFFFF"/>
                </a:solidFill>
                <a:latin typeface="Times New Roman"/>
                <a:ea typeface="League Spartan"/>
                <a:cs typeface="League Spartan"/>
                <a:sym typeface="League Spartan"/>
              </a:rPr>
              <a:t>Mood: Mood status (e.g., happy, tired).</a:t>
            </a:r>
            <a:endParaRPr lang="en-US" sz="2750" spc="255" dirty="0">
              <a:solidFill>
                <a:srgbClr val="FFFFFF"/>
              </a:solidFill>
              <a:latin typeface="Times New Roman"/>
              <a:ea typeface="League Spartan"/>
              <a:cs typeface="League Spartan"/>
            </a:endParaRPr>
          </a:p>
          <a:p>
            <a:pPr marL="474980" lvl="1" indent="-237490" algn="l">
              <a:lnSpc>
                <a:spcPts val="4136"/>
              </a:lnSpc>
              <a:buFont typeface="Arial"/>
              <a:buChar char="•"/>
            </a:pPr>
            <a:r>
              <a:rPr lang="en-US" sz="2750" spc="255" dirty="0" err="1">
                <a:solidFill>
                  <a:srgbClr val="FFFFFF"/>
                </a:solidFill>
                <a:latin typeface="Times New Roman"/>
                <a:ea typeface="League Spartan"/>
                <a:cs typeface="League Spartan"/>
                <a:sym typeface="League Spartan"/>
              </a:rPr>
              <a:t>Place_of_Workout</a:t>
            </a:r>
            <a:r>
              <a:rPr lang="en-US" sz="2750" spc="255" dirty="0">
                <a:solidFill>
                  <a:srgbClr val="FFFFFF"/>
                </a:solidFill>
                <a:latin typeface="Times New Roman"/>
                <a:ea typeface="League Spartan"/>
                <a:cs typeface="League Spartan"/>
                <a:sym typeface="League Spartan"/>
              </a:rPr>
              <a:t>: Location of workout (e.g., gym, home).</a:t>
            </a:r>
            <a:endParaRPr lang="en-US" sz="2750" spc="255" dirty="0">
              <a:solidFill>
                <a:srgbClr val="FFFFFF"/>
              </a:solidFill>
              <a:latin typeface="Times New Roman"/>
              <a:ea typeface="League Spartan"/>
              <a:cs typeface="League Spartan"/>
            </a:endParaRPr>
          </a:p>
          <a:p>
            <a:pPr marL="474980" lvl="1" indent="-237490" algn="l">
              <a:lnSpc>
                <a:spcPts val="4136"/>
              </a:lnSpc>
              <a:buFont typeface="Arial"/>
              <a:buChar char="•"/>
            </a:pPr>
            <a:r>
              <a:rPr lang="en-US" sz="2750" spc="255" dirty="0" err="1">
                <a:solidFill>
                  <a:srgbClr val="FFFFFF"/>
                </a:solidFill>
                <a:latin typeface="Times New Roman"/>
                <a:ea typeface="League Spartan"/>
                <a:cs typeface="League Spartan"/>
                <a:sym typeface="League Spartan"/>
              </a:rPr>
              <a:t>Heart_Rate</a:t>
            </a:r>
            <a:r>
              <a:rPr lang="en-US" sz="2750" spc="255" dirty="0">
                <a:solidFill>
                  <a:srgbClr val="FFFFFF"/>
                </a:solidFill>
                <a:latin typeface="Times New Roman"/>
                <a:ea typeface="League Spartan"/>
                <a:cs typeface="League Spartan"/>
                <a:sym typeface="League Spartan"/>
              </a:rPr>
              <a:t>: Average heart rate during workout.</a:t>
            </a:r>
            <a:endParaRPr lang="en-US" sz="2750" spc="255" dirty="0">
              <a:solidFill>
                <a:srgbClr val="FFFFFF"/>
              </a:solidFill>
              <a:latin typeface="Times New Roman"/>
              <a:ea typeface="League Spartan"/>
              <a:cs typeface="League Spartan"/>
            </a:endParaRPr>
          </a:p>
          <a:p>
            <a:pPr algn="l">
              <a:lnSpc>
                <a:spcPts val="4136"/>
              </a:lnSpc>
            </a:pPr>
            <a:r>
              <a:rPr lang="en-US" sz="2750" spc="255" dirty="0">
                <a:solidFill>
                  <a:srgbClr val="FFDE59"/>
                </a:solidFill>
                <a:latin typeface="Times New Roman"/>
                <a:ea typeface="League Spartan"/>
                <a:cs typeface="League Spartan"/>
                <a:sym typeface="League Spartan"/>
              </a:rPr>
              <a:t>Data Source : </a:t>
            </a:r>
            <a:r>
              <a:rPr lang="en-US" sz="2750" spc="255" dirty="0">
                <a:solidFill>
                  <a:srgbClr val="FFFFFF"/>
                </a:solidFill>
                <a:latin typeface="Times New Roman"/>
                <a:ea typeface="League Spartan"/>
                <a:cs typeface="League Spartan"/>
                <a:sym typeface="League Spartan"/>
              </a:rPr>
              <a:t>Fitness dataset by </a:t>
            </a:r>
            <a:r>
              <a:rPr lang="en-US" sz="2750" spc="255" dirty="0" err="1">
                <a:solidFill>
                  <a:srgbClr val="FFFFFF"/>
                </a:solidFill>
                <a:latin typeface="Times New Roman"/>
                <a:ea typeface="League Spartan"/>
                <a:cs typeface="League Spartan"/>
                <a:sym typeface="League Spartan"/>
              </a:rPr>
              <a:t>Arnavsmayan</a:t>
            </a:r>
            <a:r>
              <a:rPr lang="en-US" sz="2750" spc="255" dirty="0">
                <a:solidFill>
                  <a:srgbClr val="FFFFFF"/>
                </a:solidFill>
                <a:latin typeface="Times New Roman"/>
                <a:ea typeface="League Spartan"/>
                <a:cs typeface="League Spartan"/>
                <a:sym typeface="League Spartan"/>
              </a:rPr>
              <a:t> from </a:t>
            </a:r>
            <a:r>
              <a:rPr lang="en-US" sz="2750" spc="255" dirty="0" err="1">
                <a:solidFill>
                  <a:srgbClr val="FFFFFF"/>
                </a:solidFill>
                <a:latin typeface="Times New Roman"/>
                <a:ea typeface="League Spartan"/>
                <a:cs typeface="League Spartan"/>
                <a:sym typeface="League Spartan"/>
              </a:rPr>
              <a:t>kaggle</a:t>
            </a:r>
            <a:endParaRPr lang="en-US" sz="2750" spc="255" dirty="0">
              <a:solidFill>
                <a:srgbClr val="FFFFFF"/>
              </a:solidFill>
              <a:latin typeface="Times New Roman"/>
              <a:ea typeface="League Spartan"/>
              <a:cs typeface="League Spartan"/>
            </a:endParaRPr>
          </a:p>
          <a:p>
            <a:pPr algn="l">
              <a:lnSpc>
                <a:spcPts val="4136"/>
              </a:lnSpc>
            </a:pPr>
            <a:r>
              <a:rPr lang="en-US" sz="2750" u="sng" spc="255" dirty="0">
                <a:solidFill>
                  <a:srgbClr val="FFFFFF"/>
                </a:solidFill>
                <a:latin typeface="Times New Roman"/>
                <a:ea typeface="League Spartan"/>
                <a:cs typeface="League Spartan"/>
                <a:sym typeface="League Spartan"/>
              </a:rPr>
              <a:t>https://www.kaggle.com/datasets/arnavsmayan/fitness-tracker-dataset</a:t>
            </a:r>
            <a:endParaRPr lang="en-US" sz="2750" u="sng" spc="255" dirty="0">
              <a:solidFill>
                <a:srgbClr val="FFFFFF"/>
              </a:solidFill>
              <a:latin typeface="Times New Roman"/>
              <a:ea typeface="League Spartan"/>
              <a:cs typeface="League Spartan"/>
            </a:endParaRPr>
          </a:p>
          <a:p>
            <a:pPr algn="l">
              <a:lnSpc>
                <a:spcPts val="4136"/>
              </a:lnSpc>
            </a:pPr>
            <a:endParaRPr lang="en-US" sz="2750" u="sng" spc="255" dirty="0">
              <a:solidFill>
                <a:srgbClr val="FFFFFF"/>
              </a:solidFill>
              <a:latin typeface="Times New Roman"/>
              <a:ea typeface="League Spartan"/>
              <a:cs typeface="League Spartan"/>
            </a:endParaRPr>
          </a:p>
          <a:p>
            <a:pPr marL="0" lvl="0" indent="0" algn="l">
              <a:lnSpc>
                <a:spcPts val="4136"/>
              </a:lnSpc>
            </a:pPr>
            <a:r>
              <a:rPr lang="en-US" sz="2750" spc="255" dirty="0">
                <a:solidFill>
                  <a:srgbClr val="FFFFFF"/>
                </a:solidFill>
                <a:latin typeface="Times New Roman"/>
                <a:ea typeface="League Spartan"/>
                <a:cs typeface="League Spartan"/>
                <a:sym typeface="League Spartan"/>
              </a:rPr>
              <a:t>.</a:t>
            </a:r>
            <a:endParaRPr lang="en-US" sz="2750" spc="255" dirty="0">
              <a:solidFill>
                <a:srgbClr val="FFFFFF"/>
              </a:solidFill>
              <a:latin typeface="Times New Roman"/>
              <a:ea typeface="League Spartan"/>
              <a:cs typeface="League Spartan"/>
            </a:endParaRPr>
          </a:p>
        </p:txBody>
      </p:sp>
      <p:sp>
        <p:nvSpPr>
          <p:cNvPr id="5" name="Freeform 5"/>
          <p:cNvSpPr/>
          <p:nvPr/>
        </p:nvSpPr>
        <p:spPr>
          <a:xfrm>
            <a:off x="13638937" y="8999436"/>
            <a:ext cx="6517111" cy="2916407"/>
          </a:xfrm>
          <a:custGeom>
            <a:avLst/>
            <a:gdLst/>
            <a:ahLst/>
            <a:cxnLst/>
            <a:rect l="l" t="t" r="r" b="b"/>
            <a:pathLst>
              <a:path w="6517111" h="2916407">
                <a:moveTo>
                  <a:pt x="0" y="0"/>
                </a:moveTo>
                <a:lnTo>
                  <a:pt x="6517111" y="0"/>
                </a:lnTo>
                <a:lnTo>
                  <a:pt x="6517111" y="2916407"/>
                </a:lnTo>
                <a:lnTo>
                  <a:pt x="0" y="29164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2924965" y="9973845"/>
            <a:ext cx="6242672" cy="1771358"/>
          </a:xfrm>
          <a:custGeom>
            <a:avLst/>
            <a:gdLst/>
            <a:ahLst/>
            <a:cxnLst/>
            <a:rect l="l" t="t" r="r" b="b"/>
            <a:pathLst>
              <a:path w="6242672" h="1771358">
                <a:moveTo>
                  <a:pt x="0" y="0"/>
                </a:moveTo>
                <a:lnTo>
                  <a:pt x="6242672" y="0"/>
                </a:lnTo>
                <a:lnTo>
                  <a:pt x="6242672" y="1771359"/>
                </a:lnTo>
                <a:lnTo>
                  <a:pt x="0" y="17713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4472630" y="9973845"/>
            <a:ext cx="6397553" cy="2942875"/>
          </a:xfrm>
          <a:custGeom>
            <a:avLst/>
            <a:gdLst/>
            <a:ahLst/>
            <a:cxnLst/>
            <a:rect l="l" t="t" r="r" b="b"/>
            <a:pathLst>
              <a:path w="6397553" h="2942875">
                <a:moveTo>
                  <a:pt x="0" y="0"/>
                </a:moveTo>
                <a:lnTo>
                  <a:pt x="6397553" y="0"/>
                </a:lnTo>
                <a:lnTo>
                  <a:pt x="6397553" y="2942875"/>
                </a:lnTo>
                <a:lnTo>
                  <a:pt x="0" y="294287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416" r="-83416"/>
            </a:stretch>
          </a:blipFill>
        </p:spPr>
        <p:txBody>
          <a:bodyPr/>
          <a:lstStyle/>
          <a:p>
            <a:endParaRPr lang="en-US"/>
          </a:p>
        </p:txBody>
      </p:sp>
      <p:sp>
        <p:nvSpPr>
          <p:cNvPr id="3" name="TextBox 3"/>
          <p:cNvSpPr txBox="1"/>
          <p:nvPr/>
        </p:nvSpPr>
        <p:spPr>
          <a:xfrm>
            <a:off x="1057773" y="796613"/>
            <a:ext cx="16753024" cy="1897955"/>
          </a:xfrm>
          <a:prstGeom prst="rect">
            <a:avLst/>
          </a:prstGeom>
        </p:spPr>
        <p:txBody>
          <a:bodyPr wrap="square" lIns="0" tIns="0" rIns="0" bIns="0" rtlCol="0" anchor="t">
            <a:spAutoFit/>
          </a:bodyPr>
          <a:lstStyle/>
          <a:p>
            <a:pPr algn="ctr">
              <a:lnSpc>
                <a:spcPts val="7400"/>
              </a:lnSpc>
            </a:pPr>
            <a:r>
              <a:rPr lang="en-US" sz="7400" spc="-177" dirty="0">
                <a:solidFill>
                  <a:srgbClr val="FFDE59"/>
                </a:solidFill>
                <a:latin typeface="Times New Roman"/>
                <a:ea typeface="TT Milks Casual 700 One"/>
                <a:cs typeface="TT Milks Casual 700 One"/>
                <a:sym typeface="TT Milks Casual 700 One"/>
              </a:rPr>
              <a:t>DATA ABSTRACTION</a:t>
            </a:r>
            <a:endParaRPr lang="en-US" sz="7400" spc="-177" dirty="0">
              <a:solidFill>
                <a:srgbClr val="FFDE59"/>
              </a:solidFill>
              <a:latin typeface="Times New Roman"/>
              <a:ea typeface="TT Milks Casual 700 One"/>
              <a:cs typeface="TT Milks Casual 700 One"/>
            </a:endParaRPr>
          </a:p>
          <a:p>
            <a:pPr algn="ctr">
              <a:lnSpc>
                <a:spcPts val="7400"/>
              </a:lnSpc>
            </a:pPr>
            <a:endParaRPr lang="en-US" sz="7400" spc="-177" dirty="0">
              <a:solidFill>
                <a:srgbClr val="FFDE59"/>
              </a:solidFill>
              <a:latin typeface="Times New Roman"/>
              <a:ea typeface="TT Milks Casual 700 One"/>
              <a:cs typeface="TT Milks Casual 700 One"/>
            </a:endParaRPr>
          </a:p>
        </p:txBody>
      </p:sp>
      <p:sp>
        <p:nvSpPr>
          <p:cNvPr id="4" name="TextBox 4"/>
          <p:cNvSpPr txBox="1"/>
          <p:nvPr/>
        </p:nvSpPr>
        <p:spPr>
          <a:xfrm>
            <a:off x="1130345" y="2211578"/>
            <a:ext cx="16474371" cy="7014036"/>
          </a:xfrm>
          <a:prstGeom prst="rect">
            <a:avLst/>
          </a:prstGeom>
        </p:spPr>
        <p:txBody>
          <a:bodyPr lIns="0" tIns="0" rIns="0" bIns="0" rtlCol="0" anchor="t">
            <a:spAutoFit/>
          </a:bodyPr>
          <a:lstStyle/>
          <a:p>
            <a:pPr algn="l">
              <a:lnSpc>
                <a:spcPts val="4577"/>
              </a:lnSpc>
            </a:pPr>
            <a:r>
              <a:rPr lang="en-US" sz="2750" spc="266" dirty="0">
                <a:solidFill>
                  <a:srgbClr val="FFDE59"/>
                </a:solidFill>
                <a:latin typeface="Times New Roman"/>
                <a:ea typeface="League Spartan"/>
                <a:cs typeface="League Spartan"/>
                <a:sym typeface="League Spartan"/>
              </a:rPr>
              <a:t>Cleaning:</a:t>
            </a:r>
            <a:endParaRPr lang="en-US" sz="2750" spc="266" dirty="0">
              <a:solidFill>
                <a:srgbClr val="FFDE59"/>
              </a:solidFill>
              <a:latin typeface="Times New Roman"/>
              <a:ea typeface="League Spartan"/>
              <a:cs typeface="League Spartan"/>
            </a:endParaRPr>
          </a:p>
          <a:p>
            <a:pPr marL="496570" lvl="1" indent="-248285" algn="l">
              <a:lnSpc>
                <a:spcPts val="4577"/>
              </a:lnSpc>
              <a:buFont typeface="Arial"/>
              <a:buChar char="•"/>
            </a:pPr>
            <a:r>
              <a:rPr lang="en-US" sz="2750" spc="266" dirty="0">
                <a:solidFill>
                  <a:srgbClr val="FFFFFF"/>
                </a:solidFill>
                <a:latin typeface="Times New Roman"/>
                <a:ea typeface="League Spartan"/>
                <a:cs typeface="League Spartan"/>
                <a:sym typeface="League Spartan"/>
              </a:rPr>
              <a:t>Remove duplicates and irrelevant records.</a:t>
            </a:r>
            <a:endParaRPr lang="en-US" sz="2750" spc="266" dirty="0">
              <a:solidFill>
                <a:srgbClr val="FFFFFF"/>
              </a:solidFill>
              <a:latin typeface="Times New Roman"/>
              <a:ea typeface="League Spartan"/>
              <a:cs typeface="League Spartan"/>
            </a:endParaRPr>
          </a:p>
          <a:p>
            <a:pPr marL="496570" lvl="1" indent="-248285" algn="l">
              <a:lnSpc>
                <a:spcPts val="4577"/>
              </a:lnSpc>
              <a:buFont typeface="Arial"/>
              <a:buChar char="•"/>
            </a:pPr>
            <a:r>
              <a:rPr lang="en-US" sz="2750" spc="266" dirty="0">
                <a:solidFill>
                  <a:srgbClr val="FFFFFF"/>
                </a:solidFill>
                <a:latin typeface="Times New Roman"/>
                <a:ea typeface="League Spartan"/>
                <a:cs typeface="League Spartan"/>
                <a:sym typeface="League Spartan"/>
              </a:rPr>
              <a:t>The correction of data types includes proper handling for numeric values that need proper formatting.</a:t>
            </a:r>
            <a:endParaRPr lang="en-US" sz="2750" spc="266" dirty="0">
              <a:solidFill>
                <a:srgbClr val="FFFFFF"/>
              </a:solidFill>
              <a:latin typeface="Times New Roman"/>
              <a:ea typeface="League Spartan"/>
              <a:cs typeface="League Spartan"/>
            </a:endParaRPr>
          </a:p>
          <a:p>
            <a:pPr algn="l">
              <a:lnSpc>
                <a:spcPts val="4577"/>
              </a:lnSpc>
            </a:pPr>
            <a:r>
              <a:rPr lang="en-US" sz="2750" spc="266" dirty="0">
                <a:solidFill>
                  <a:srgbClr val="FFDE59"/>
                </a:solidFill>
                <a:latin typeface="Times New Roman"/>
                <a:ea typeface="League Spartan"/>
                <a:cs typeface="League Spartan"/>
                <a:sym typeface="League Spartan"/>
              </a:rPr>
              <a:t>Handling Missing Values:</a:t>
            </a:r>
            <a:endParaRPr lang="en-US" sz="2750" spc="266" dirty="0">
              <a:solidFill>
                <a:srgbClr val="FFDE59"/>
              </a:solidFill>
              <a:latin typeface="Times New Roman"/>
              <a:ea typeface="League Spartan"/>
              <a:cs typeface="League Spartan"/>
            </a:endParaRPr>
          </a:p>
          <a:p>
            <a:pPr marL="496570" lvl="1" indent="-248285" algn="l">
              <a:lnSpc>
                <a:spcPts val="4577"/>
              </a:lnSpc>
              <a:buFont typeface="Arial"/>
              <a:buChar char="•"/>
            </a:pPr>
            <a:r>
              <a:rPr lang="en-US" sz="2750" spc="266" dirty="0">
                <a:solidFill>
                  <a:srgbClr val="FFFFFF"/>
                </a:solidFill>
                <a:latin typeface="Times New Roman"/>
                <a:ea typeface="League Spartan"/>
                <a:cs typeface="League Spartan"/>
                <a:sym typeface="League Spartan"/>
              </a:rPr>
              <a:t>Mean/median can impute numerical features which include calories and workout duration among others.</a:t>
            </a:r>
            <a:endParaRPr lang="en-US" sz="2750" spc="266" dirty="0">
              <a:solidFill>
                <a:srgbClr val="FFFFFF"/>
              </a:solidFill>
              <a:latin typeface="Times New Roman"/>
              <a:ea typeface="League Spartan"/>
              <a:cs typeface="League Spartan"/>
            </a:endParaRPr>
          </a:p>
          <a:p>
            <a:pPr marL="496570" lvl="1" indent="-248285" algn="l">
              <a:lnSpc>
                <a:spcPts val="4577"/>
              </a:lnSpc>
              <a:buFont typeface="Arial"/>
              <a:buChar char="•"/>
            </a:pPr>
            <a:r>
              <a:rPr lang="en-US" sz="2750" spc="266" dirty="0">
                <a:solidFill>
                  <a:srgbClr val="FFFFFF"/>
                </a:solidFill>
                <a:latin typeface="Times New Roman"/>
                <a:ea typeface="League Spartan"/>
                <a:cs typeface="League Spartan"/>
                <a:sym typeface="League Spartan"/>
              </a:rPr>
              <a:t> </a:t>
            </a:r>
            <a:r>
              <a:rPr lang="en-US" sz="2750" spc="266" err="1">
                <a:solidFill>
                  <a:srgbClr val="FFFFFF"/>
                </a:solidFill>
                <a:latin typeface="Times New Roman"/>
                <a:ea typeface="League Spartan"/>
                <a:cs typeface="League Spartan"/>
                <a:sym typeface="League Spartan"/>
              </a:rPr>
              <a:t>Inputing</a:t>
            </a:r>
            <a:r>
              <a:rPr lang="en-US" sz="2750" spc="266" dirty="0">
                <a:solidFill>
                  <a:srgbClr val="FFFFFF"/>
                </a:solidFill>
                <a:latin typeface="Times New Roman"/>
                <a:ea typeface="League Spartan"/>
                <a:cs typeface="League Spartan"/>
                <a:sym typeface="League Spartan"/>
              </a:rPr>
              <a:t> categorical features such as mood or workout type by choosing mode or placing unknown values.</a:t>
            </a:r>
            <a:endParaRPr lang="en-US" sz="2750" spc="266" dirty="0">
              <a:solidFill>
                <a:srgbClr val="FFFFFF"/>
              </a:solidFill>
              <a:latin typeface="Times New Roman"/>
              <a:ea typeface="League Spartan"/>
              <a:cs typeface="League Spartan"/>
            </a:endParaRPr>
          </a:p>
          <a:p>
            <a:pPr algn="l">
              <a:lnSpc>
                <a:spcPts val="4577"/>
              </a:lnSpc>
            </a:pPr>
            <a:r>
              <a:rPr lang="en-US" sz="2750" spc="266" dirty="0">
                <a:solidFill>
                  <a:srgbClr val="FFDE59"/>
                </a:solidFill>
                <a:latin typeface="Times New Roman"/>
                <a:ea typeface="League Spartan"/>
                <a:cs typeface="League Spartan"/>
                <a:sym typeface="League Spartan"/>
              </a:rPr>
              <a:t>Normalization/Standardization:</a:t>
            </a:r>
            <a:endParaRPr lang="en-US" sz="2750" spc="266" dirty="0">
              <a:solidFill>
                <a:srgbClr val="FFDE59"/>
              </a:solidFill>
              <a:latin typeface="Times New Roman"/>
              <a:ea typeface="League Spartan"/>
              <a:cs typeface="League Spartan"/>
            </a:endParaRPr>
          </a:p>
          <a:p>
            <a:pPr marL="496570" lvl="1" indent="-248285" algn="l">
              <a:lnSpc>
                <a:spcPts val="4577"/>
              </a:lnSpc>
              <a:buFont typeface="Arial"/>
              <a:buChar char="•"/>
            </a:pPr>
            <a:r>
              <a:rPr lang="en-US" sz="2750" spc="266" dirty="0">
                <a:solidFill>
                  <a:srgbClr val="FFFFFF"/>
                </a:solidFill>
                <a:latin typeface="Times New Roman"/>
                <a:ea typeface="League Spartan"/>
                <a:cs typeface="League Spartan"/>
                <a:sym typeface="League Spartan"/>
              </a:rPr>
              <a:t>Each numerical piece of data (workout duration, calories) needs normalization to establish equivalent measurement scales during analysis.</a:t>
            </a:r>
            <a:endParaRPr lang="en-US" sz="2750" spc="266" dirty="0">
              <a:solidFill>
                <a:srgbClr val="FFFFFF"/>
              </a:solidFill>
              <a:latin typeface="Times New Roman"/>
              <a:ea typeface="League Spartan"/>
              <a:cs typeface="League Spartan"/>
            </a:endParaRPr>
          </a:p>
        </p:txBody>
      </p:sp>
      <p:sp>
        <p:nvSpPr>
          <p:cNvPr id="5" name="Freeform 5"/>
          <p:cNvSpPr/>
          <p:nvPr/>
        </p:nvSpPr>
        <p:spPr>
          <a:xfrm>
            <a:off x="13224527" y="9448800"/>
            <a:ext cx="6517111" cy="2916407"/>
          </a:xfrm>
          <a:custGeom>
            <a:avLst/>
            <a:gdLst/>
            <a:ahLst/>
            <a:cxnLst/>
            <a:rect l="l" t="t" r="r" b="b"/>
            <a:pathLst>
              <a:path w="6517111" h="2916407">
                <a:moveTo>
                  <a:pt x="0" y="0"/>
                </a:moveTo>
                <a:lnTo>
                  <a:pt x="6517111" y="0"/>
                </a:lnTo>
                <a:lnTo>
                  <a:pt x="6517111" y="2916407"/>
                </a:lnTo>
                <a:lnTo>
                  <a:pt x="0" y="29164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7503071" y="1741042"/>
            <a:ext cx="2446977" cy="2939311"/>
          </a:xfrm>
          <a:custGeom>
            <a:avLst/>
            <a:gdLst/>
            <a:ahLst/>
            <a:cxnLst/>
            <a:rect l="l" t="t" r="r" b="b"/>
            <a:pathLst>
              <a:path w="2446977" h="2939311">
                <a:moveTo>
                  <a:pt x="0" y="0"/>
                </a:moveTo>
                <a:lnTo>
                  <a:pt x="2446976" y="0"/>
                </a:lnTo>
                <a:lnTo>
                  <a:pt x="2446976" y="2939311"/>
                </a:lnTo>
                <a:lnTo>
                  <a:pt x="0" y="29393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2729948" y="9401321"/>
            <a:ext cx="6242672" cy="1771358"/>
          </a:xfrm>
          <a:custGeom>
            <a:avLst/>
            <a:gdLst/>
            <a:ahLst/>
            <a:cxnLst/>
            <a:rect l="l" t="t" r="r" b="b"/>
            <a:pathLst>
              <a:path w="6242672" h="1771358">
                <a:moveTo>
                  <a:pt x="0" y="0"/>
                </a:moveTo>
                <a:lnTo>
                  <a:pt x="6242672" y="0"/>
                </a:lnTo>
                <a:lnTo>
                  <a:pt x="6242672" y="1771358"/>
                </a:lnTo>
                <a:lnTo>
                  <a:pt x="0" y="17713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5116966" y="9701242"/>
            <a:ext cx="6397553" cy="2942875"/>
          </a:xfrm>
          <a:custGeom>
            <a:avLst/>
            <a:gdLst/>
            <a:ahLst/>
            <a:cxnLst/>
            <a:rect l="l" t="t" r="r" b="b"/>
            <a:pathLst>
              <a:path w="6397553" h="2942875">
                <a:moveTo>
                  <a:pt x="0" y="0"/>
                </a:moveTo>
                <a:lnTo>
                  <a:pt x="6397554" y="0"/>
                </a:lnTo>
                <a:lnTo>
                  <a:pt x="6397554" y="2942874"/>
                </a:lnTo>
                <a:lnTo>
                  <a:pt x="0" y="2942874"/>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416" r="-83416"/>
            </a:stretch>
          </a:blipFill>
        </p:spPr>
        <p:txBody>
          <a:bodyPr/>
          <a:lstStyle/>
          <a:p>
            <a:endParaRPr lang="en-US"/>
          </a:p>
        </p:txBody>
      </p:sp>
      <p:sp>
        <p:nvSpPr>
          <p:cNvPr id="3" name="TextBox 3"/>
          <p:cNvSpPr txBox="1"/>
          <p:nvPr/>
        </p:nvSpPr>
        <p:spPr>
          <a:xfrm>
            <a:off x="4572313" y="1171575"/>
            <a:ext cx="9450542" cy="948978"/>
          </a:xfrm>
          <a:prstGeom prst="rect">
            <a:avLst/>
          </a:prstGeom>
        </p:spPr>
        <p:txBody>
          <a:bodyPr wrap="square" lIns="0" tIns="0" rIns="0" bIns="0" rtlCol="0" anchor="t">
            <a:spAutoFit/>
          </a:bodyPr>
          <a:lstStyle/>
          <a:p>
            <a:pPr algn="ctr">
              <a:lnSpc>
                <a:spcPts val="7399"/>
              </a:lnSpc>
            </a:pPr>
            <a:r>
              <a:rPr lang="en-US" sz="7350" spc="-177" dirty="0">
                <a:solidFill>
                  <a:srgbClr val="FFDE59"/>
                </a:solidFill>
                <a:latin typeface="Times New Roman"/>
                <a:ea typeface="TT Milks Casual 700 One"/>
                <a:cs typeface="TT Milks Casual 700 One"/>
                <a:sym typeface="TT Milks Casual 700 One"/>
              </a:rPr>
              <a:t>TASK </a:t>
            </a:r>
            <a:r>
              <a:rPr lang="en-US" sz="7400" spc="-177" dirty="0">
                <a:solidFill>
                  <a:srgbClr val="FFDE59"/>
                </a:solidFill>
                <a:latin typeface="Times New Roman"/>
                <a:ea typeface="TT Milks Casual 700 One"/>
                <a:cs typeface="TT Milks Casual 700 One"/>
                <a:sym typeface="TT Milks Casual 700 One"/>
              </a:rPr>
              <a:t>ABSTRACTION</a:t>
            </a:r>
            <a:endParaRPr lang="en-US" sz="7400" spc="-177" dirty="0">
              <a:solidFill>
                <a:srgbClr val="FFDE59"/>
              </a:solidFill>
              <a:latin typeface="Times New Roman"/>
              <a:ea typeface="TT Milks Casual 700 One"/>
              <a:cs typeface="TT Milks Casual 700 One"/>
            </a:endParaRPr>
          </a:p>
        </p:txBody>
      </p:sp>
      <p:grpSp>
        <p:nvGrpSpPr>
          <p:cNvPr id="4" name="Group 4"/>
          <p:cNvGrpSpPr/>
          <p:nvPr/>
        </p:nvGrpSpPr>
        <p:grpSpPr>
          <a:xfrm>
            <a:off x="1447817" y="3339422"/>
            <a:ext cx="7852977" cy="5918878"/>
            <a:chOff x="0" y="0"/>
            <a:chExt cx="2449140" cy="1845945"/>
          </a:xfrm>
        </p:grpSpPr>
        <p:sp>
          <p:nvSpPr>
            <p:cNvPr id="5" name="Freeform 5"/>
            <p:cNvSpPr/>
            <p:nvPr/>
          </p:nvSpPr>
          <p:spPr>
            <a:xfrm>
              <a:off x="0" y="0"/>
              <a:ext cx="2449140" cy="1845945"/>
            </a:xfrm>
            <a:custGeom>
              <a:avLst/>
              <a:gdLst/>
              <a:ahLst/>
              <a:cxnLst/>
              <a:rect l="l" t="t" r="r" b="b"/>
              <a:pathLst>
                <a:path w="2449140" h="1845945">
                  <a:moveTo>
                    <a:pt x="17745" y="0"/>
                  </a:moveTo>
                  <a:lnTo>
                    <a:pt x="2431395" y="0"/>
                  </a:lnTo>
                  <a:cubicBezTo>
                    <a:pt x="2441195" y="0"/>
                    <a:pt x="2449140" y="7945"/>
                    <a:pt x="2449140" y="17745"/>
                  </a:cubicBezTo>
                  <a:lnTo>
                    <a:pt x="2449140" y="1828199"/>
                  </a:lnTo>
                  <a:cubicBezTo>
                    <a:pt x="2449140" y="1838000"/>
                    <a:pt x="2441195" y="1845945"/>
                    <a:pt x="2431395" y="1845945"/>
                  </a:cubicBezTo>
                  <a:lnTo>
                    <a:pt x="17745" y="1845945"/>
                  </a:lnTo>
                  <a:cubicBezTo>
                    <a:pt x="7945" y="1845945"/>
                    <a:pt x="0" y="1838000"/>
                    <a:pt x="0" y="1828199"/>
                  </a:cubicBezTo>
                  <a:lnTo>
                    <a:pt x="0" y="17745"/>
                  </a:lnTo>
                  <a:cubicBezTo>
                    <a:pt x="0" y="7945"/>
                    <a:pt x="7945" y="0"/>
                    <a:pt x="17745" y="0"/>
                  </a:cubicBezTo>
                  <a:close/>
                </a:path>
              </a:pathLst>
            </a:custGeom>
            <a:solidFill>
              <a:srgbClr val="DEE19A"/>
            </a:solidFill>
            <a:ln cap="sq">
              <a:noFill/>
              <a:prstDash val="solid"/>
              <a:miter/>
            </a:ln>
          </p:spPr>
          <p:txBody>
            <a:bodyPr/>
            <a:lstStyle/>
            <a:p>
              <a:endParaRPr lang="en-US"/>
            </a:p>
          </p:txBody>
        </p:sp>
        <p:sp>
          <p:nvSpPr>
            <p:cNvPr id="6" name="TextBox 6"/>
            <p:cNvSpPr txBox="1"/>
            <p:nvPr/>
          </p:nvSpPr>
          <p:spPr>
            <a:xfrm>
              <a:off x="0" y="28575"/>
              <a:ext cx="2449140" cy="1817370"/>
            </a:xfrm>
            <a:prstGeom prst="rect">
              <a:avLst/>
            </a:prstGeom>
          </p:spPr>
          <p:txBody>
            <a:bodyPr lIns="50800" tIns="50800" rIns="50800" bIns="50800" rtlCol="0" anchor="ctr"/>
            <a:lstStyle/>
            <a:p>
              <a:pPr marL="0" lvl="0" indent="0" algn="ctr">
                <a:lnSpc>
                  <a:spcPts val="1925"/>
                </a:lnSpc>
                <a:spcBef>
                  <a:spcPct val="0"/>
                </a:spcBef>
              </a:pPr>
              <a:endParaRPr/>
            </a:p>
          </p:txBody>
        </p:sp>
      </p:grpSp>
      <p:grpSp>
        <p:nvGrpSpPr>
          <p:cNvPr id="7" name="Group 7"/>
          <p:cNvGrpSpPr/>
          <p:nvPr/>
        </p:nvGrpSpPr>
        <p:grpSpPr>
          <a:xfrm>
            <a:off x="9784783" y="3339422"/>
            <a:ext cx="7097287" cy="5918878"/>
            <a:chOff x="0" y="0"/>
            <a:chExt cx="2213460" cy="1845945"/>
          </a:xfrm>
        </p:grpSpPr>
        <p:sp>
          <p:nvSpPr>
            <p:cNvPr id="8" name="Freeform 8"/>
            <p:cNvSpPr/>
            <p:nvPr/>
          </p:nvSpPr>
          <p:spPr>
            <a:xfrm>
              <a:off x="0" y="0"/>
              <a:ext cx="2213460" cy="1845945"/>
            </a:xfrm>
            <a:custGeom>
              <a:avLst/>
              <a:gdLst/>
              <a:ahLst/>
              <a:cxnLst/>
              <a:rect l="l" t="t" r="r" b="b"/>
              <a:pathLst>
                <a:path w="2213460" h="1845945">
                  <a:moveTo>
                    <a:pt x="19635" y="0"/>
                  </a:moveTo>
                  <a:lnTo>
                    <a:pt x="2193825" y="0"/>
                  </a:lnTo>
                  <a:cubicBezTo>
                    <a:pt x="2204669" y="0"/>
                    <a:pt x="2213460" y="8791"/>
                    <a:pt x="2213460" y="19635"/>
                  </a:cubicBezTo>
                  <a:lnTo>
                    <a:pt x="2213460" y="1826310"/>
                  </a:lnTo>
                  <a:cubicBezTo>
                    <a:pt x="2213460" y="1831517"/>
                    <a:pt x="2211391" y="1836512"/>
                    <a:pt x="2207709" y="1840194"/>
                  </a:cubicBezTo>
                  <a:cubicBezTo>
                    <a:pt x="2204027" y="1843876"/>
                    <a:pt x="2199032" y="1845945"/>
                    <a:pt x="2193825" y="1845945"/>
                  </a:cubicBezTo>
                  <a:lnTo>
                    <a:pt x="19635" y="1845945"/>
                  </a:lnTo>
                  <a:cubicBezTo>
                    <a:pt x="8791" y="1845945"/>
                    <a:pt x="0" y="1837154"/>
                    <a:pt x="0" y="1826310"/>
                  </a:cubicBezTo>
                  <a:lnTo>
                    <a:pt x="0" y="19635"/>
                  </a:lnTo>
                  <a:cubicBezTo>
                    <a:pt x="0" y="8791"/>
                    <a:pt x="8791" y="0"/>
                    <a:pt x="19635" y="0"/>
                  </a:cubicBezTo>
                  <a:close/>
                </a:path>
              </a:pathLst>
            </a:custGeom>
            <a:solidFill>
              <a:srgbClr val="DEE19A"/>
            </a:solidFill>
            <a:ln cap="sq">
              <a:noFill/>
              <a:prstDash val="solid"/>
              <a:miter/>
            </a:ln>
          </p:spPr>
          <p:txBody>
            <a:bodyPr/>
            <a:lstStyle/>
            <a:p>
              <a:endParaRPr lang="en-US"/>
            </a:p>
          </p:txBody>
        </p:sp>
        <p:sp>
          <p:nvSpPr>
            <p:cNvPr id="9" name="TextBox 9"/>
            <p:cNvSpPr txBox="1"/>
            <p:nvPr/>
          </p:nvSpPr>
          <p:spPr>
            <a:xfrm>
              <a:off x="0" y="28575"/>
              <a:ext cx="2213460" cy="1817370"/>
            </a:xfrm>
            <a:prstGeom prst="rect">
              <a:avLst/>
            </a:prstGeom>
          </p:spPr>
          <p:txBody>
            <a:bodyPr lIns="50800" tIns="50800" rIns="50800" bIns="50800" rtlCol="0" anchor="ctr"/>
            <a:lstStyle/>
            <a:p>
              <a:pPr marL="0" lvl="0" indent="0" algn="ctr">
                <a:lnSpc>
                  <a:spcPts val="1925"/>
                </a:lnSpc>
                <a:spcBef>
                  <a:spcPct val="0"/>
                </a:spcBef>
              </a:pPr>
              <a:endParaRPr/>
            </a:p>
          </p:txBody>
        </p:sp>
      </p:grpSp>
      <p:sp>
        <p:nvSpPr>
          <p:cNvPr id="10" name="TextBox 10"/>
          <p:cNvSpPr txBox="1"/>
          <p:nvPr/>
        </p:nvSpPr>
        <p:spPr>
          <a:xfrm>
            <a:off x="9784783" y="3596479"/>
            <a:ext cx="7253244" cy="943375"/>
          </a:xfrm>
          <a:prstGeom prst="rect">
            <a:avLst/>
          </a:prstGeom>
        </p:spPr>
        <p:txBody>
          <a:bodyPr lIns="0" tIns="0" rIns="0" bIns="0" rtlCol="0" anchor="t">
            <a:spAutoFit/>
          </a:bodyPr>
          <a:lstStyle/>
          <a:p>
            <a:pPr marL="0" lvl="0" indent="0" algn="ctr">
              <a:lnSpc>
                <a:spcPts val="6912"/>
              </a:lnSpc>
              <a:spcBef>
                <a:spcPct val="0"/>
              </a:spcBef>
            </a:pPr>
            <a:r>
              <a:rPr lang="en-US" sz="7200" b="1" spc="-691">
                <a:solidFill>
                  <a:srgbClr val="303030"/>
                </a:solidFill>
                <a:latin typeface="Public Sans Bold"/>
                <a:ea typeface="Public Sans Bold"/>
                <a:cs typeface="Public Sans Bold"/>
                <a:sym typeface="Public Sans Bold"/>
              </a:rPr>
              <a:t>Actions Taken</a:t>
            </a:r>
          </a:p>
        </p:txBody>
      </p:sp>
      <p:sp>
        <p:nvSpPr>
          <p:cNvPr id="11" name="TextBox 11"/>
          <p:cNvSpPr txBox="1"/>
          <p:nvPr/>
        </p:nvSpPr>
        <p:spPr>
          <a:xfrm>
            <a:off x="9926748" y="4962525"/>
            <a:ext cx="6813356" cy="2096408"/>
          </a:xfrm>
          <a:prstGeom prst="rect">
            <a:avLst/>
          </a:prstGeom>
        </p:spPr>
        <p:txBody>
          <a:bodyPr lIns="0" tIns="0" rIns="0" bIns="0" rtlCol="0" anchor="t">
            <a:spAutoFit/>
          </a:bodyPr>
          <a:lstStyle/>
          <a:p>
            <a:pPr marL="560705" lvl="1" indent="-280035" algn="l">
              <a:lnSpc>
                <a:spcPts val="4237"/>
              </a:lnSpc>
              <a:buFont typeface="Arial"/>
              <a:buChar char="•"/>
            </a:pPr>
            <a:r>
              <a:rPr lang="en-US" sz="2750" b="1" dirty="0">
                <a:solidFill>
                  <a:srgbClr val="303030"/>
                </a:solidFill>
                <a:latin typeface="Times New Roman"/>
                <a:ea typeface="Agrandir Medium"/>
                <a:cs typeface="Agrandir Medium"/>
                <a:sym typeface="Agrandir Medium"/>
              </a:rPr>
              <a:t>The research used aggregation, filtering and correlation analysis of the data.</a:t>
            </a:r>
            <a:endParaRPr lang="en-US" sz="2750" b="1" dirty="0">
              <a:solidFill>
                <a:srgbClr val="303030"/>
              </a:solidFill>
              <a:latin typeface="Times New Roman"/>
              <a:ea typeface="Agrandir Medium"/>
              <a:cs typeface="Agrandir Medium"/>
            </a:endParaRPr>
          </a:p>
          <a:p>
            <a:pPr marL="560705" lvl="1" indent="-280035" algn="l">
              <a:lnSpc>
                <a:spcPts val="4237"/>
              </a:lnSpc>
              <a:buFont typeface="Arial"/>
              <a:buChar char="•"/>
            </a:pPr>
            <a:r>
              <a:rPr lang="en-US" sz="2750" b="1" dirty="0">
                <a:solidFill>
                  <a:srgbClr val="303030"/>
                </a:solidFill>
                <a:latin typeface="Times New Roman"/>
                <a:ea typeface="Agrandir Medium"/>
                <a:cs typeface="Agrandir Medium"/>
                <a:sym typeface="Agrandir Medium"/>
              </a:rPr>
              <a:t>The fitness data undergoes trend detection analysis through Power BI.</a:t>
            </a:r>
            <a:endParaRPr lang="en-US" sz="2750" b="1" dirty="0">
              <a:solidFill>
                <a:srgbClr val="303030"/>
              </a:solidFill>
              <a:latin typeface="Times New Roman"/>
              <a:ea typeface="Agrandir Medium"/>
              <a:cs typeface="Agrandir Medium"/>
            </a:endParaRPr>
          </a:p>
        </p:txBody>
      </p:sp>
      <p:sp>
        <p:nvSpPr>
          <p:cNvPr id="12" name="TextBox 12"/>
          <p:cNvSpPr txBox="1"/>
          <p:nvPr/>
        </p:nvSpPr>
        <p:spPr>
          <a:xfrm>
            <a:off x="1447817" y="3596479"/>
            <a:ext cx="7852977" cy="943375"/>
          </a:xfrm>
          <a:prstGeom prst="rect">
            <a:avLst/>
          </a:prstGeom>
        </p:spPr>
        <p:txBody>
          <a:bodyPr lIns="0" tIns="0" rIns="0" bIns="0" rtlCol="0" anchor="t">
            <a:spAutoFit/>
          </a:bodyPr>
          <a:lstStyle/>
          <a:p>
            <a:pPr marL="0" lvl="0" indent="0" algn="ctr">
              <a:lnSpc>
                <a:spcPts val="6912"/>
              </a:lnSpc>
              <a:spcBef>
                <a:spcPct val="0"/>
              </a:spcBef>
            </a:pPr>
            <a:r>
              <a:rPr lang="en-US" sz="7200" b="1" spc="-691">
                <a:solidFill>
                  <a:srgbClr val="303030"/>
                </a:solidFill>
                <a:latin typeface="Public Sans Bold"/>
                <a:ea typeface="Public Sans Bold"/>
                <a:cs typeface="Public Sans Bold"/>
                <a:sym typeface="Public Sans Bold"/>
              </a:rPr>
              <a:t>Key Questions</a:t>
            </a:r>
          </a:p>
        </p:txBody>
      </p:sp>
      <p:sp>
        <p:nvSpPr>
          <p:cNvPr id="13" name="TextBox 13"/>
          <p:cNvSpPr txBox="1"/>
          <p:nvPr/>
        </p:nvSpPr>
        <p:spPr>
          <a:xfrm>
            <a:off x="1681343" y="4329985"/>
            <a:ext cx="7271527" cy="4256871"/>
          </a:xfrm>
          <a:prstGeom prst="rect">
            <a:avLst/>
          </a:prstGeom>
        </p:spPr>
        <p:txBody>
          <a:bodyPr lIns="0" tIns="0" rIns="0" bIns="0" rtlCol="0" anchor="t">
            <a:spAutoFit/>
          </a:bodyPr>
          <a:lstStyle/>
          <a:p>
            <a:pPr algn="just">
              <a:lnSpc>
                <a:spcPts val="4237"/>
              </a:lnSpc>
            </a:pPr>
            <a:endParaRPr lang="en-US" sz="2750" dirty="0">
              <a:latin typeface="Times New Roman"/>
              <a:cs typeface="Times New Roman"/>
            </a:endParaRPr>
          </a:p>
          <a:p>
            <a:pPr marL="560705" lvl="1" indent="-280035" algn="just">
              <a:lnSpc>
                <a:spcPts val="4237"/>
              </a:lnSpc>
              <a:buFont typeface="Arial"/>
              <a:buChar char="•"/>
            </a:pPr>
            <a:r>
              <a:rPr lang="en-US" sz="2750" b="1" dirty="0">
                <a:solidFill>
                  <a:srgbClr val="303030"/>
                </a:solidFill>
                <a:latin typeface="Times New Roman"/>
                <a:ea typeface="Agrandir Medium"/>
                <a:cs typeface="Agrandir Medium"/>
                <a:sym typeface="Agrandir Medium"/>
              </a:rPr>
              <a:t>Which factors determine the relation between workout intensity levels and calorie usage?</a:t>
            </a:r>
            <a:endParaRPr lang="en-US" sz="2750" b="1" dirty="0">
              <a:solidFill>
                <a:srgbClr val="303030"/>
              </a:solidFill>
              <a:latin typeface="Times New Roman"/>
              <a:ea typeface="Agrandir Medium"/>
              <a:cs typeface="Agrandir Medium"/>
            </a:endParaRPr>
          </a:p>
          <a:p>
            <a:pPr marL="560705" lvl="1" indent="-280035" algn="just">
              <a:lnSpc>
                <a:spcPts val="4237"/>
              </a:lnSpc>
              <a:buFont typeface="Arial"/>
              <a:buChar char="•"/>
            </a:pPr>
            <a:r>
              <a:rPr lang="en-US" sz="2750" b="1" dirty="0">
                <a:solidFill>
                  <a:srgbClr val="303030"/>
                </a:solidFill>
                <a:latin typeface="Times New Roman"/>
                <a:ea typeface="Agrandir Medium"/>
                <a:cs typeface="Agrandir Medium"/>
                <a:sym typeface="Agrandir Medium"/>
              </a:rPr>
              <a:t>Does visual pattern exists between heart rate measurements and step counts.</a:t>
            </a:r>
            <a:endParaRPr lang="en-US" sz="2750" b="1" dirty="0">
              <a:solidFill>
                <a:srgbClr val="303030"/>
              </a:solidFill>
              <a:latin typeface="Times New Roman"/>
              <a:ea typeface="Agrandir Medium"/>
              <a:cs typeface="Agrandir Medium"/>
            </a:endParaRPr>
          </a:p>
          <a:p>
            <a:pPr marL="560705" lvl="1" indent="-280035" algn="just">
              <a:lnSpc>
                <a:spcPts val="4237"/>
              </a:lnSpc>
              <a:buFont typeface="Arial"/>
              <a:buChar char="•"/>
            </a:pPr>
            <a:r>
              <a:rPr lang="en-US" sz="2750" b="1" dirty="0">
                <a:solidFill>
                  <a:srgbClr val="303030"/>
                </a:solidFill>
                <a:latin typeface="Times New Roman"/>
                <a:ea typeface="Agrandir Medium"/>
                <a:cs typeface="Agrandir Medium"/>
                <a:sym typeface="Agrandir Medium"/>
              </a:rPr>
              <a:t>How much impact does workout types have on sleep </a:t>
            </a:r>
            <a:endParaRPr lang="en-US" sz="2750" b="1" dirty="0">
              <a:solidFill>
                <a:srgbClr val="303030"/>
              </a:solidFill>
              <a:latin typeface="Times New Roman"/>
              <a:ea typeface="Agrandir Medium"/>
              <a:cs typeface="Agrandir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2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416" r="-83416"/>
            </a:stretch>
          </a:blipFill>
        </p:spPr>
        <p:txBody>
          <a:bodyPr/>
          <a:lstStyle/>
          <a:p>
            <a:endParaRPr lang="en-US"/>
          </a:p>
        </p:txBody>
      </p:sp>
      <p:grpSp>
        <p:nvGrpSpPr>
          <p:cNvPr id="3" name="Group 3"/>
          <p:cNvGrpSpPr/>
          <p:nvPr/>
        </p:nvGrpSpPr>
        <p:grpSpPr>
          <a:xfrm>
            <a:off x="1028700" y="1060348"/>
            <a:ext cx="4747992" cy="2582401"/>
            <a:chOff x="0" y="0"/>
            <a:chExt cx="1395706" cy="759115"/>
          </a:xfrm>
        </p:grpSpPr>
        <p:sp>
          <p:nvSpPr>
            <p:cNvPr id="4" name="Freeform 4"/>
            <p:cNvSpPr/>
            <p:nvPr/>
          </p:nvSpPr>
          <p:spPr>
            <a:xfrm>
              <a:off x="0" y="0"/>
              <a:ext cx="1395706" cy="759115"/>
            </a:xfrm>
            <a:custGeom>
              <a:avLst/>
              <a:gdLst/>
              <a:ahLst/>
              <a:cxnLst/>
              <a:rect l="l" t="t" r="r" b="b"/>
              <a:pathLst>
                <a:path w="1395706" h="759115">
                  <a:moveTo>
                    <a:pt x="29350" y="0"/>
                  </a:moveTo>
                  <a:lnTo>
                    <a:pt x="1366356" y="0"/>
                  </a:lnTo>
                  <a:cubicBezTo>
                    <a:pt x="1382566" y="0"/>
                    <a:pt x="1395706" y="13141"/>
                    <a:pt x="1395706" y="29350"/>
                  </a:cubicBezTo>
                  <a:lnTo>
                    <a:pt x="1395706" y="729765"/>
                  </a:lnTo>
                  <a:cubicBezTo>
                    <a:pt x="1395706" y="745975"/>
                    <a:pt x="1382566" y="759115"/>
                    <a:pt x="1366356" y="759115"/>
                  </a:cubicBezTo>
                  <a:lnTo>
                    <a:pt x="29350" y="759115"/>
                  </a:lnTo>
                  <a:cubicBezTo>
                    <a:pt x="13141" y="759115"/>
                    <a:pt x="0" y="745975"/>
                    <a:pt x="0" y="729765"/>
                  </a:cubicBezTo>
                  <a:lnTo>
                    <a:pt x="0" y="29350"/>
                  </a:lnTo>
                  <a:cubicBezTo>
                    <a:pt x="0" y="13141"/>
                    <a:pt x="13141" y="0"/>
                    <a:pt x="29350" y="0"/>
                  </a:cubicBezTo>
                  <a:close/>
                </a:path>
              </a:pathLst>
            </a:custGeom>
            <a:solidFill>
              <a:srgbClr val="DEE19A"/>
            </a:solidFill>
            <a:ln cap="sq">
              <a:noFill/>
              <a:prstDash val="solid"/>
              <a:miter/>
            </a:ln>
          </p:spPr>
          <p:txBody>
            <a:bodyPr/>
            <a:lstStyle/>
            <a:p>
              <a:endParaRPr lang="en-US">
                <a:latin typeface="Times New Roman"/>
                <a:cs typeface="Times New Roman"/>
              </a:endParaRPr>
            </a:p>
          </p:txBody>
        </p:sp>
        <p:sp>
          <p:nvSpPr>
            <p:cNvPr id="5" name="TextBox 5"/>
            <p:cNvSpPr txBox="1"/>
            <p:nvPr/>
          </p:nvSpPr>
          <p:spPr>
            <a:xfrm>
              <a:off x="0" y="28575"/>
              <a:ext cx="1395706" cy="730540"/>
            </a:xfrm>
            <a:prstGeom prst="rect">
              <a:avLst/>
            </a:prstGeom>
          </p:spPr>
          <p:txBody>
            <a:bodyPr lIns="50800" tIns="50800" rIns="50800" bIns="50800" rtlCol="0" anchor="ctr"/>
            <a:lstStyle/>
            <a:p>
              <a:pPr marL="0" lvl="0" indent="0" algn="ctr">
                <a:lnSpc>
                  <a:spcPts val="1925"/>
                </a:lnSpc>
                <a:spcBef>
                  <a:spcPct val="0"/>
                </a:spcBef>
              </a:pPr>
              <a:endParaRPr>
                <a:latin typeface="Times New Roman"/>
                <a:cs typeface="Times New Roman"/>
              </a:endParaRPr>
            </a:p>
          </p:txBody>
        </p:sp>
      </p:grpSp>
      <p:grpSp>
        <p:nvGrpSpPr>
          <p:cNvPr id="6" name="Group 6"/>
          <p:cNvGrpSpPr/>
          <p:nvPr/>
        </p:nvGrpSpPr>
        <p:grpSpPr>
          <a:xfrm>
            <a:off x="1028700" y="3848998"/>
            <a:ext cx="4747992" cy="2582401"/>
            <a:chOff x="0" y="0"/>
            <a:chExt cx="1395706" cy="759115"/>
          </a:xfrm>
        </p:grpSpPr>
        <p:sp>
          <p:nvSpPr>
            <p:cNvPr id="7" name="Freeform 7"/>
            <p:cNvSpPr/>
            <p:nvPr/>
          </p:nvSpPr>
          <p:spPr>
            <a:xfrm>
              <a:off x="0" y="0"/>
              <a:ext cx="1395706" cy="759115"/>
            </a:xfrm>
            <a:custGeom>
              <a:avLst/>
              <a:gdLst/>
              <a:ahLst/>
              <a:cxnLst/>
              <a:rect l="l" t="t" r="r" b="b"/>
              <a:pathLst>
                <a:path w="1395706" h="759115">
                  <a:moveTo>
                    <a:pt x="29350" y="0"/>
                  </a:moveTo>
                  <a:lnTo>
                    <a:pt x="1366356" y="0"/>
                  </a:lnTo>
                  <a:cubicBezTo>
                    <a:pt x="1382566" y="0"/>
                    <a:pt x="1395706" y="13141"/>
                    <a:pt x="1395706" y="29350"/>
                  </a:cubicBezTo>
                  <a:lnTo>
                    <a:pt x="1395706" y="729765"/>
                  </a:lnTo>
                  <a:cubicBezTo>
                    <a:pt x="1395706" y="745975"/>
                    <a:pt x="1382566" y="759115"/>
                    <a:pt x="1366356" y="759115"/>
                  </a:cubicBezTo>
                  <a:lnTo>
                    <a:pt x="29350" y="759115"/>
                  </a:lnTo>
                  <a:cubicBezTo>
                    <a:pt x="13141" y="759115"/>
                    <a:pt x="0" y="745975"/>
                    <a:pt x="0" y="729765"/>
                  </a:cubicBezTo>
                  <a:lnTo>
                    <a:pt x="0" y="29350"/>
                  </a:lnTo>
                  <a:cubicBezTo>
                    <a:pt x="0" y="13141"/>
                    <a:pt x="13141" y="0"/>
                    <a:pt x="29350" y="0"/>
                  </a:cubicBezTo>
                  <a:close/>
                </a:path>
              </a:pathLst>
            </a:custGeom>
            <a:solidFill>
              <a:srgbClr val="DEE19A"/>
            </a:solidFill>
            <a:ln cap="sq">
              <a:noFill/>
              <a:prstDash val="solid"/>
              <a:miter/>
            </a:ln>
          </p:spPr>
          <p:txBody>
            <a:bodyPr/>
            <a:lstStyle/>
            <a:p>
              <a:endParaRPr lang="en-US">
                <a:latin typeface="Times New Roman"/>
                <a:cs typeface="Times New Roman"/>
              </a:endParaRPr>
            </a:p>
          </p:txBody>
        </p:sp>
        <p:sp>
          <p:nvSpPr>
            <p:cNvPr id="8" name="TextBox 8"/>
            <p:cNvSpPr txBox="1"/>
            <p:nvPr/>
          </p:nvSpPr>
          <p:spPr>
            <a:xfrm>
              <a:off x="0" y="28575"/>
              <a:ext cx="1395706" cy="730540"/>
            </a:xfrm>
            <a:prstGeom prst="rect">
              <a:avLst/>
            </a:prstGeom>
          </p:spPr>
          <p:txBody>
            <a:bodyPr lIns="50800" tIns="50800" rIns="50800" bIns="50800" rtlCol="0" anchor="ctr"/>
            <a:lstStyle/>
            <a:p>
              <a:pPr marL="0" lvl="0" indent="0" algn="ctr">
                <a:lnSpc>
                  <a:spcPts val="1925"/>
                </a:lnSpc>
                <a:spcBef>
                  <a:spcPct val="0"/>
                </a:spcBef>
              </a:pPr>
              <a:endParaRPr>
                <a:latin typeface="Times New Roman"/>
                <a:cs typeface="Times New Roman"/>
              </a:endParaRPr>
            </a:p>
          </p:txBody>
        </p:sp>
      </p:grpSp>
      <p:grpSp>
        <p:nvGrpSpPr>
          <p:cNvPr id="9" name="Group 9"/>
          <p:cNvGrpSpPr/>
          <p:nvPr/>
        </p:nvGrpSpPr>
        <p:grpSpPr>
          <a:xfrm>
            <a:off x="1028700" y="6640949"/>
            <a:ext cx="4747992" cy="2582401"/>
            <a:chOff x="0" y="0"/>
            <a:chExt cx="1395706" cy="759115"/>
          </a:xfrm>
        </p:grpSpPr>
        <p:sp>
          <p:nvSpPr>
            <p:cNvPr id="10" name="Freeform 10"/>
            <p:cNvSpPr/>
            <p:nvPr/>
          </p:nvSpPr>
          <p:spPr>
            <a:xfrm>
              <a:off x="0" y="0"/>
              <a:ext cx="1395706" cy="759115"/>
            </a:xfrm>
            <a:custGeom>
              <a:avLst/>
              <a:gdLst/>
              <a:ahLst/>
              <a:cxnLst/>
              <a:rect l="l" t="t" r="r" b="b"/>
              <a:pathLst>
                <a:path w="1395706" h="759115">
                  <a:moveTo>
                    <a:pt x="29350" y="0"/>
                  </a:moveTo>
                  <a:lnTo>
                    <a:pt x="1366356" y="0"/>
                  </a:lnTo>
                  <a:cubicBezTo>
                    <a:pt x="1382566" y="0"/>
                    <a:pt x="1395706" y="13141"/>
                    <a:pt x="1395706" y="29350"/>
                  </a:cubicBezTo>
                  <a:lnTo>
                    <a:pt x="1395706" y="729765"/>
                  </a:lnTo>
                  <a:cubicBezTo>
                    <a:pt x="1395706" y="745975"/>
                    <a:pt x="1382566" y="759115"/>
                    <a:pt x="1366356" y="759115"/>
                  </a:cubicBezTo>
                  <a:lnTo>
                    <a:pt x="29350" y="759115"/>
                  </a:lnTo>
                  <a:cubicBezTo>
                    <a:pt x="13141" y="759115"/>
                    <a:pt x="0" y="745975"/>
                    <a:pt x="0" y="729765"/>
                  </a:cubicBezTo>
                  <a:lnTo>
                    <a:pt x="0" y="29350"/>
                  </a:lnTo>
                  <a:cubicBezTo>
                    <a:pt x="0" y="13141"/>
                    <a:pt x="13141" y="0"/>
                    <a:pt x="29350" y="0"/>
                  </a:cubicBezTo>
                  <a:close/>
                </a:path>
              </a:pathLst>
            </a:custGeom>
            <a:solidFill>
              <a:srgbClr val="DEE19A"/>
            </a:solidFill>
            <a:ln cap="sq">
              <a:noFill/>
              <a:prstDash val="solid"/>
              <a:miter/>
            </a:ln>
          </p:spPr>
          <p:txBody>
            <a:bodyPr/>
            <a:lstStyle/>
            <a:p>
              <a:endParaRPr lang="en-US">
                <a:latin typeface="Times New Roman"/>
                <a:cs typeface="Times New Roman"/>
              </a:endParaRPr>
            </a:p>
          </p:txBody>
        </p:sp>
        <p:sp>
          <p:nvSpPr>
            <p:cNvPr id="11" name="TextBox 11"/>
            <p:cNvSpPr txBox="1"/>
            <p:nvPr/>
          </p:nvSpPr>
          <p:spPr>
            <a:xfrm>
              <a:off x="0" y="28575"/>
              <a:ext cx="1395706" cy="730540"/>
            </a:xfrm>
            <a:prstGeom prst="rect">
              <a:avLst/>
            </a:prstGeom>
          </p:spPr>
          <p:txBody>
            <a:bodyPr lIns="50800" tIns="50800" rIns="50800" bIns="50800" rtlCol="0" anchor="ctr"/>
            <a:lstStyle/>
            <a:p>
              <a:pPr marL="0" lvl="0" indent="0" algn="ctr">
                <a:lnSpc>
                  <a:spcPts val="1925"/>
                </a:lnSpc>
                <a:spcBef>
                  <a:spcPct val="0"/>
                </a:spcBef>
              </a:pPr>
              <a:endParaRPr>
                <a:latin typeface="Times New Roman"/>
                <a:cs typeface="Times New Roman"/>
              </a:endParaRPr>
            </a:p>
          </p:txBody>
        </p:sp>
      </p:grpSp>
      <p:grpSp>
        <p:nvGrpSpPr>
          <p:cNvPr id="12" name="Group 12"/>
          <p:cNvGrpSpPr/>
          <p:nvPr/>
        </p:nvGrpSpPr>
        <p:grpSpPr>
          <a:xfrm>
            <a:off x="12511308" y="499571"/>
            <a:ext cx="4747993" cy="2437012"/>
            <a:chOff x="0" y="0"/>
            <a:chExt cx="1395706" cy="759115"/>
          </a:xfrm>
        </p:grpSpPr>
        <p:sp>
          <p:nvSpPr>
            <p:cNvPr id="13" name="Freeform 13"/>
            <p:cNvSpPr/>
            <p:nvPr/>
          </p:nvSpPr>
          <p:spPr>
            <a:xfrm>
              <a:off x="0" y="0"/>
              <a:ext cx="1395706" cy="759115"/>
            </a:xfrm>
            <a:custGeom>
              <a:avLst/>
              <a:gdLst/>
              <a:ahLst/>
              <a:cxnLst/>
              <a:rect l="l" t="t" r="r" b="b"/>
              <a:pathLst>
                <a:path w="1395706" h="759115">
                  <a:moveTo>
                    <a:pt x="29350" y="0"/>
                  </a:moveTo>
                  <a:lnTo>
                    <a:pt x="1366356" y="0"/>
                  </a:lnTo>
                  <a:cubicBezTo>
                    <a:pt x="1382566" y="0"/>
                    <a:pt x="1395706" y="13141"/>
                    <a:pt x="1395706" y="29350"/>
                  </a:cubicBezTo>
                  <a:lnTo>
                    <a:pt x="1395706" y="729765"/>
                  </a:lnTo>
                  <a:cubicBezTo>
                    <a:pt x="1395706" y="745975"/>
                    <a:pt x="1382566" y="759115"/>
                    <a:pt x="1366356" y="759115"/>
                  </a:cubicBezTo>
                  <a:lnTo>
                    <a:pt x="29350" y="759115"/>
                  </a:lnTo>
                  <a:cubicBezTo>
                    <a:pt x="13141" y="759115"/>
                    <a:pt x="0" y="745975"/>
                    <a:pt x="0" y="729765"/>
                  </a:cubicBezTo>
                  <a:lnTo>
                    <a:pt x="0" y="29350"/>
                  </a:lnTo>
                  <a:cubicBezTo>
                    <a:pt x="0" y="13141"/>
                    <a:pt x="13141" y="0"/>
                    <a:pt x="29350" y="0"/>
                  </a:cubicBezTo>
                  <a:close/>
                </a:path>
              </a:pathLst>
            </a:custGeom>
            <a:solidFill>
              <a:srgbClr val="DEE19A"/>
            </a:solidFill>
            <a:ln cap="sq">
              <a:noFill/>
              <a:prstDash val="solid"/>
              <a:miter/>
            </a:ln>
          </p:spPr>
          <p:txBody>
            <a:bodyPr/>
            <a:lstStyle/>
            <a:p>
              <a:endParaRPr lang="en-US">
                <a:latin typeface="Times New Roman"/>
                <a:cs typeface="Times New Roman"/>
              </a:endParaRPr>
            </a:p>
          </p:txBody>
        </p:sp>
        <p:sp>
          <p:nvSpPr>
            <p:cNvPr id="14" name="TextBox 14"/>
            <p:cNvSpPr txBox="1"/>
            <p:nvPr/>
          </p:nvSpPr>
          <p:spPr>
            <a:xfrm>
              <a:off x="0" y="28575"/>
              <a:ext cx="1395706" cy="730540"/>
            </a:xfrm>
            <a:prstGeom prst="rect">
              <a:avLst/>
            </a:prstGeom>
          </p:spPr>
          <p:txBody>
            <a:bodyPr lIns="50800" tIns="50800" rIns="50800" bIns="50800" rtlCol="0" anchor="ctr"/>
            <a:lstStyle/>
            <a:p>
              <a:pPr marL="0" lvl="0" indent="0" algn="ctr">
                <a:lnSpc>
                  <a:spcPts val="1925"/>
                </a:lnSpc>
                <a:spcBef>
                  <a:spcPct val="0"/>
                </a:spcBef>
              </a:pPr>
              <a:endParaRPr>
                <a:latin typeface="Times New Roman"/>
                <a:cs typeface="Times New Roman"/>
              </a:endParaRPr>
            </a:p>
          </p:txBody>
        </p:sp>
      </p:grpSp>
      <p:grpSp>
        <p:nvGrpSpPr>
          <p:cNvPr id="15" name="Group 15"/>
          <p:cNvGrpSpPr/>
          <p:nvPr/>
        </p:nvGrpSpPr>
        <p:grpSpPr>
          <a:xfrm>
            <a:off x="12511308" y="5457027"/>
            <a:ext cx="4747992" cy="1810104"/>
            <a:chOff x="0" y="0"/>
            <a:chExt cx="1395706" cy="759115"/>
          </a:xfrm>
        </p:grpSpPr>
        <p:sp>
          <p:nvSpPr>
            <p:cNvPr id="16" name="Freeform 16"/>
            <p:cNvSpPr/>
            <p:nvPr/>
          </p:nvSpPr>
          <p:spPr>
            <a:xfrm>
              <a:off x="0" y="0"/>
              <a:ext cx="1395706" cy="759115"/>
            </a:xfrm>
            <a:custGeom>
              <a:avLst/>
              <a:gdLst/>
              <a:ahLst/>
              <a:cxnLst/>
              <a:rect l="l" t="t" r="r" b="b"/>
              <a:pathLst>
                <a:path w="1395706" h="759115">
                  <a:moveTo>
                    <a:pt x="29350" y="0"/>
                  </a:moveTo>
                  <a:lnTo>
                    <a:pt x="1366356" y="0"/>
                  </a:lnTo>
                  <a:cubicBezTo>
                    <a:pt x="1382566" y="0"/>
                    <a:pt x="1395706" y="13141"/>
                    <a:pt x="1395706" y="29350"/>
                  </a:cubicBezTo>
                  <a:lnTo>
                    <a:pt x="1395706" y="729765"/>
                  </a:lnTo>
                  <a:cubicBezTo>
                    <a:pt x="1395706" y="745975"/>
                    <a:pt x="1382566" y="759115"/>
                    <a:pt x="1366356" y="759115"/>
                  </a:cubicBezTo>
                  <a:lnTo>
                    <a:pt x="29350" y="759115"/>
                  </a:lnTo>
                  <a:cubicBezTo>
                    <a:pt x="13141" y="759115"/>
                    <a:pt x="0" y="745975"/>
                    <a:pt x="0" y="729765"/>
                  </a:cubicBezTo>
                  <a:lnTo>
                    <a:pt x="0" y="29350"/>
                  </a:lnTo>
                  <a:cubicBezTo>
                    <a:pt x="0" y="13141"/>
                    <a:pt x="13141" y="0"/>
                    <a:pt x="29350" y="0"/>
                  </a:cubicBezTo>
                  <a:close/>
                </a:path>
              </a:pathLst>
            </a:custGeom>
            <a:solidFill>
              <a:srgbClr val="DEE19A"/>
            </a:solidFill>
            <a:ln cap="sq">
              <a:noFill/>
              <a:prstDash val="solid"/>
              <a:miter/>
            </a:ln>
          </p:spPr>
          <p:txBody>
            <a:bodyPr/>
            <a:lstStyle/>
            <a:p>
              <a:endParaRPr lang="en-US">
                <a:latin typeface="Times New Roman"/>
                <a:cs typeface="Times New Roman"/>
              </a:endParaRPr>
            </a:p>
          </p:txBody>
        </p:sp>
        <p:sp>
          <p:nvSpPr>
            <p:cNvPr id="17" name="TextBox 17"/>
            <p:cNvSpPr txBox="1"/>
            <p:nvPr/>
          </p:nvSpPr>
          <p:spPr>
            <a:xfrm>
              <a:off x="0" y="28575"/>
              <a:ext cx="1395706" cy="730540"/>
            </a:xfrm>
            <a:prstGeom prst="rect">
              <a:avLst/>
            </a:prstGeom>
          </p:spPr>
          <p:txBody>
            <a:bodyPr lIns="50800" tIns="50800" rIns="50800" bIns="50800" rtlCol="0" anchor="ctr"/>
            <a:lstStyle/>
            <a:p>
              <a:pPr marL="0" lvl="0" indent="0" algn="ctr">
                <a:lnSpc>
                  <a:spcPts val="1925"/>
                </a:lnSpc>
                <a:spcBef>
                  <a:spcPct val="0"/>
                </a:spcBef>
              </a:pPr>
              <a:endParaRPr>
                <a:latin typeface="Times New Roman"/>
                <a:cs typeface="Times New Roman"/>
              </a:endParaRPr>
            </a:p>
          </p:txBody>
        </p:sp>
      </p:grpSp>
      <p:grpSp>
        <p:nvGrpSpPr>
          <p:cNvPr id="18" name="Group 18"/>
          <p:cNvGrpSpPr/>
          <p:nvPr/>
        </p:nvGrpSpPr>
        <p:grpSpPr>
          <a:xfrm>
            <a:off x="12511308" y="7507572"/>
            <a:ext cx="4747992" cy="1717429"/>
            <a:chOff x="0" y="0"/>
            <a:chExt cx="1395706" cy="759115"/>
          </a:xfrm>
        </p:grpSpPr>
        <p:sp>
          <p:nvSpPr>
            <p:cNvPr id="19" name="Freeform 19"/>
            <p:cNvSpPr/>
            <p:nvPr/>
          </p:nvSpPr>
          <p:spPr>
            <a:xfrm>
              <a:off x="0" y="0"/>
              <a:ext cx="1395706" cy="759115"/>
            </a:xfrm>
            <a:custGeom>
              <a:avLst/>
              <a:gdLst/>
              <a:ahLst/>
              <a:cxnLst/>
              <a:rect l="l" t="t" r="r" b="b"/>
              <a:pathLst>
                <a:path w="1395706" h="759115">
                  <a:moveTo>
                    <a:pt x="29350" y="0"/>
                  </a:moveTo>
                  <a:lnTo>
                    <a:pt x="1366356" y="0"/>
                  </a:lnTo>
                  <a:cubicBezTo>
                    <a:pt x="1382566" y="0"/>
                    <a:pt x="1395706" y="13141"/>
                    <a:pt x="1395706" y="29350"/>
                  </a:cubicBezTo>
                  <a:lnTo>
                    <a:pt x="1395706" y="729765"/>
                  </a:lnTo>
                  <a:cubicBezTo>
                    <a:pt x="1395706" y="745975"/>
                    <a:pt x="1382566" y="759115"/>
                    <a:pt x="1366356" y="759115"/>
                  </a:cubicBezTo>
                  <a:lnTo>
                    <a:pt x="29350" y="759115"/>
                  </a:lnTo>
                  <a:cubicBezTo>
                    <a:pt x="13141" y="759115"/>
                    <a:pt x="0" y="745975"/>
                    <a:pt x="0" y="729765"/>
                  </a:cubicBezTo>
                  <a:lnTo>
                    <a:pt x="0" y="29350"/>
                  </a:lnTo>
                  <a:cubicBezTo>
                    <a:pt x="0" y="13141"/>
                    <a:pt x="13141" y="0"/>
                    <a:pt x="29350" y="0"/>
                  </a:cubicBezTo>
                  <a:close/>
                </a:path>
              </a:pathLst>
            </a:custGeom>
            <a:solidFill>
              <a:srgbClr val="DEE19A"/>
            </a:solidFill>
            <a:ln cap="sq">
              <a:noFill/>
              <a:prstDash val="solid"/>
              <a:miter/>
            </a:ln>
          </p:spPr>
          <p:txBody>
            <a:bodyPr/>
            <a:lstStyle/>
            <a:p>
              <a:endParaRPr lang="en-US">
                <a:latin typeface="Times New Roman"/>
                <a:cs typeface="Times New Roman"/>
              </a:endParaRPr>
            </a:p>
          </p:txBody>
        </p:sp>
        <p:sp>
          <p:nvSpPr>
            <p:cNvPr id="20" name="TextBox 20"/>
            <p:cNvSpPr txBox="1"/>
            <p:nvPr/>
          </p:nvSpPr>
          <p:spPr>
            <a:xfrm>
              <a:off x="0" y="28575"/>
              <a:ext cx="1395706" cy="730540"/>
            </a:xfrm>
            <a:prstGeom prst="rect">
              <a:avLst/>
            </a:prstGeom>
          </p:spPr>
          <p:txBody>
            <a:bodyPr lIns="50800" tIns="50800" rIns="50800" bIns="50800" rtlCol="0" anchor="ctr"/>
            <a:lstStyle/>
            <a:p>
              <a:pPr marL="0" lvl="0" indent="0" algn="ctr">
                <a:lnSpc>
                  <a:spcPts val="1925"/>
                </a:lnSpc>
                <a:spcBef>
                  <a:spcPct val="0"/>
                </a:spcBef>
              </a:pPr>
              <a:endParaRPr>
                <a:latin typeface="Times New Roman"/>
                <a:cs typeface="Times New Roman"/>
              </a:endParaRPr>
            </a:p>
          </p:txBody>
        </p:sp>
      </p:grpSp>
      <p:sp>
        <p:nvSpPr>
          <p:cNvPr id="21" name="Freeform 21"/>
          <p:cNvSpPr/>
          <p:nvPr/>
        </p:nvSpPr>
        <p:spPr>
          <a:xfrm>
            <a:off x="8401656" y="1223439"/>
            <a:ext cx="1484689" cy="1947133"/>
          </a:xfrm>
          <a:custGeom>
            <a:avLst/>
            <a:gdLst/>
            <a:ahLst/>
            <a:cxnLst/>
            <a:rect l="l" t="t" r="r" b="b"/>
            <a:pathLst>
              <a:path w="1484689" h="1947133">
                <a:moveTo>
                  <a:pt x="0" y="0"/>
                </a:moveTo>
                <a:lnTo>
                  <a:pt x="1484688" y="0"/>
                </a:lnTo>
                <a:lnTo>
                  <a:pt x="1484688" y="1947133"/>
                </a:lnTo>
                <a:lnTo>
                  <a:pt x="0" y="19471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a:cs typeface="Times New Roman"/>
            </a:endParaRPr>
          </a:p>
        </p:txBody>
      </p:sp>
      <p:sp>
        <p:nvSpPr>
          <p:cNvPr id="22" name="TextBox 22"/>
          <p:cNvSpPr txBox="1"/>
          <p:nvPr/>
        </p:nvSpPr>
        <p:spPr>
          <a:xfrm>
            <a:off x="5765736" y="3972823"/>
            <a:ext cx="6556957" cy="1795363"/>
          </a:xfrm>
          <a:prstGeom prst="rect">
            <a:avLst/>
          </a:prstGeom>
        </p:spPr>
        <p:txBody>
          <a:bodyPr wrap="square" lIns="0" tIns="0" rIns="0" bIns="0" rtlCol="0" anchor="t">
            <a:spAutoFit/>
          </a:bodyPr>
          <a:lstStyle/>
          <a:p>
            <a:pPr algn="ctr">
              <a:lnSpc>
                <a:spcPts val="6999"/>
              </a:lnSpc>
            </a:pPr>
            <a:r>
              <a:rPr lang="en-US" sz="6999" spc="-167">
                <a:solidFill>
                  <a:srgbClr val="FFDE59"/>
                </a:solidFill>
                <a:latin typeface="Times New Roman"/>
                <a:ea typeface="TT Milks Casual 700 One"/>
                <a:cs typeface="Times New Roman"/>
                <a:sym typeface="TT Milks Casual 700 One"/>
              </a:rPr>
              <a:t>TOOLS AND TECHNOLOGIES</a:t>
            </a:r>
          </a:p>
        </p:txBody>
      </p:sp>
      <p:sp>
        <p:nvSpPr>
          <p:cNvPr id="23" name="TextBox 23"/>
          <p:cNvSpPr txBox="1"/>
          <p:nvPr/>
        </p:nvSpPr>
        <p:spPr>
          <a:xfrm>
            <a:off x="1309730" y="1437276"/>
            <a:ext cx="4185932" cy="1474763"/>
          </a:xfrm>
          <a:prstGeom prst="rect">
            <a:avLst/>
          </a:prstGeom>
        </p:spPr>
        <p:txBody>
          <a:bodyPr wrap="square" lIns="0" tIns="0" rIns="0" bIns="0" rtlCol="0" anchor="t">
            <a:spAutoFit/>
          </a:bodyPr>
          <a:lstStyle/>
          <a:p>
            <a:pPr algn="ctr">
              <a:lnSpc>
                <a:spcPts val="2282"/>
              </a:lnSpc>
              <a:spcBef>
                <a:spcPct val="0"/>
              </a:spcBef>
            </a:pPr>
            <a:r>
              <a:rPr lang="en-US" sz="2200" b="1" dirty="0">
                <a:solidFill>
                  <a:srgbClr val="303030"/>
                </a:solidFill>
                <a:latin typeface="Times New Roman"/>
                <a:cs typeface="Times New Roman"/>
                <a:sym typeface="Agrandir Medium"/>
              </a:rPr>
              <a:t>Kaggle :</a:t>
            </a:r>
            <a:endParaRPr lang="en-US" sz="2200">
              <a:solidFill>
                <a:srgbClr val="000000"/>
              </a:solidFill>
              <a:latin typeface="Times New Roman"/>
              <a:ea typeface="Calibri"/>
              <a:cs typeface="Times New Roman"/>
            </a:endParaRPr>
          </a:p>
          <a:p>
            <a:pPr algn="ctr">
              <a:lnSpc>
                <a:spcPts val="2282"/>
              </a:lnSpc>
              <a:spcBef>
                <a:spcPct val="0"/>
              </a:spcBef>
            </a:pPr>
            <a:r>
              <a:rPr lang="en-US" sz="2200" b="1" dirty="0">
                <a:solidFill>
                  <a:srgbClr val="303030"/>
                </a:solidFill>
                <a:latin typeface="Times New Roman"/>
                <a:cs typeface="Times New Roman"/>
              </a:rPr>
              <a:t>Extracted datasets from Kaggle containing fitness and nutrition data which is of .csv format</a:t>
            </a:r>
          </a:p>
          <a:p>
            <a:pPr algn="ctr">
              <a:lnSpc>
                <a:spcPts val="2282"/>
              </a:lnSpc>
              <a:spcBef>
                <a:spcPct val="0"/>
              </a:spcBef>
            </a:pPr>
            <a:endParaRPr lang="en-US" sz="2200" b="1" dirty="0">
              <a:solidFill>
                <a:srgbClr val="303030"/>
              </a:solidFill>
              <a:latin typeface="Times New Roman"/>
              <a:cs typeface="Times New Roman"/>
            </a:endParaRPr>
          </a:p>
        </p:txBody>
      </p:sp>
      <p:sp>
        <p:nvSpPr>
          <p:cNvPr id="24" name="TextBox 24"/>
          <p:cNvSpPr txBox="1"/>
          <p:nvPr/>
        </p:nvSpPr>
        <p:spPr>
          <a:xfrm>
            <a:off x="1309730" y="4260875"/>
            <a:ext cx="4185932" cy="2064668"/>
          </a:xfrm>
          <a:prstGeom prst="rect">
            <a:avLst/>
          </a:prstGeom>
        </p:spPr>
        <p:txBody>
          <a:bodyPr wrap="square" lIns="0" tIns="0" rIns="0" bIns="0" rtlCol="0" anchor="t">
            <a:spAutoFit/>
          </a:bodyPr>
          <a:lstStyle/>
          <a:p>
            <a:pPr algn="ctr">
              <a:lnSpc>
                <a:spcPts val="2282"/>
              </a:lnSpc>
              <a:spcBef>
                <a:spcPct val="0"/>
              </a:spcBef>
            </a:pPr>
            <a:r>
              <a:rPr lang="en-US" sz="2200" b="1" dirty="0">
                <a:solidFill>
                  <a:srgbClr val="303030"/>
                </a:solidFill>
                <a:latin typeface="Times New Roman"/>
                <a:cs typeface="Times New Roman"/>
                <a:sym typeface="Agrandir Medium"/>
              </a:rPr>
              <a:t>Power Query Editor – Power BI</a:t>
            </a:r>
            <a:endParaRPr lang="en-US" sz="2200" dirty="0">
              <a:solidFill>
                <a:srgbClr val="000000"/>
              </a:solidFill>
              <a:latin typeface="Times New Roman"/>
              <a:ea typeface="Calibri"/>
              <a:cs typeface="Times New Roman"/>
            </a:endParaRPr>
          </a:p>
          <a:p>
            <a:pPr algn="ctr">
              <a:lnSpc>
                <a:spcPts val="2282"/>
              </a:lnSpc>
              <a:spcBef>
                <a:spcPct val="0"/>
              </a:spcBef>
            </a:pPr>
            <a:endParaRPr lang="en-US" sz="2200" b="1" dirty="0">
              <a:solidFill>
                <a:srgbClr val="303030"/>
              </a:solidFill>
              <a:latin typeface="Times New Roman"/>
              <a:cs typeface="Times New Roman"/>
            </a:endParaRPr>
          </a:p>
          <a:p>
            <a:pPr algn="ctr">
              <a:lnSpc>
                <a:spcPts val="2282"/>
              </a:lnSpc>
              <a:spcBef>
                <a:spcPct val="0"/>
              </a:spcBef>
            </a:pPr>
            <a:r>
              <a:rPr lang="en-US" sz="2200" b="1" dirty="0">
                <a:solidFill>
                  <a:srgbClr val="303030"/>
                </a:solidFill>
                <a:latin typeface="Times New Roman"/>
                <a:cs typeface="Times New Roman"/>
              </a:rPr>
              <a:t>For Data cleaning and preprocessing, checked for null values and replaced them with the mean of the column data using Power Query.</a:t>
            </a:r>
          </a:p>
        </p:txBody>
      </p:sp>
      <p:sp>
        <p:nvSpPr>
          <p:cNvPr id="25" name="TextBox 25"/>
          <p:cNvSpPr txBox="1"/>
          <p:nvPr/>
        </p:nvSpPr>
        <p:spPr>
          <a:xfrm>
            <a:off x="1309730" y="7050524"/>
            <a:ext cx="4185932" cy="2654573"/>
          </a:xfrm>
          <a:prstGeom prst="rect">
            <a:avLst/>
          </a:prstGeom>
        </p:spPr>
        <p:txBody>
          <a:bodyPr wrap="square" lIns="0" tIns="0" rIns="0" bIns="0" rtlCol="0" anchor="t">
            <a:spAutoFit/>
          </a:bodyPr>
          <a:lstStyle/>
          <a:p>
            <a:pPr algn="ctr">
              <a:lnSpc>
                <a:spcPts val="2282"/>
              </a:lnSpc>
              <a:spcBef>
                <a:spcPct val="0"/>
              </a:spcBef>
            </a:pPr>
            <a:r>
              <a:rPr lang="en-US" sz="2200" b="1" dirty="0">
                <a:solidFill>
                  <a:srgbClr val="303030"/>
                </a:solidFill>
                <a:latin typeface="Times New Roman"/>
                <a:cs typeface="Times New Roman"/>
                <a:sym typeface="Agrandir Medium"/>
              </a:rPr>
              <a:t>Power BI – Visualization Dashboard</a:t>
            </a:r>
            <a:endParaRPr lang="en-US" sz="2200" b="1" dirty="0">
              <a:solidFill>
                <a:srgbClr val="303030"/>
              </a:solidFill>
              <a:latin typeface="Times New Roman"/>
              <a:cs typeface="Times New Roman"/>
            </a:endParaRPr>
          </a:p>
          <a:p>
            <a:pPr algn="ctr">
              <a:lnSpc>
                <a:spcPts val="2282"/>
              </a:lnSpc>
              <a:spcBef>
                <a:spcPct val="0"/>
              </a:spcBef>
            </a:pPr>
            <a:endParaRPr lang="en-US" sz="2200" b="1" dirty="0">
              <a:solidFill>
                <a:srgbClr val="303030"/>
              </a:solidFill>
              <a:latin typeface="Times New Roman"/>
              <a:cs typeface="Times New Roman"/>
            </a:endParaRPr>
          </a:p>
          <a:p>
            <a:pPr algn="ctr">
              <a:lnSpc>
                <a:spcPts val="2282"/>
              </a:lnSpc>
              <a:spcBef>
                <a:spcPct val="0"/>
              </a:spcBef>
            </a:pPr>
            <a:r>
              <a:rPr lang="en-US" sz="2200" b="1" dirty="0">
                <a:solidFill>
                  <a:srgbClr val="303030"/>
                </a:solidFill>
                <a:latin typeface="Times New Roman"/>
                <a:cs typeface="Times New Roman"/>
              </a:rPr>
              <a:t>For obtaining the correlational analysis of the dataset, used Power Bi to create various visualizations to get the meaningful insights.</a:t>
            </a:r>
          </a:p>
          <a:p>
            <a:pPr algn="ctr">
              <a:lnSpc>
                <a:spcPts val="2282"/>
              </a:lnSpc>
              <a:spcBef>
                <a:spcPct val="0"/>
              </a:spcBef>
            </a:pPr>
            <a:endParaRPr lang="en-US" sz="2200" b="1" dirty="0">
              <a:solidFill>
                <a:srgbClr val="303030"/>
              </a:solidFill>
              <a:latin typeface="Times New Roman"/>
              <a:cs typeface="Times New Roman"/>
            </a:endParaRPr>
          </a:p>
          <a:p>
            <a:pPr algn="ctr">
              <a:lnSpc>
                <a:spcPts val="2282"/>
              </a:lnSpc>
              <a:spcBef>
                <a:spcPct val="0"/>
              </a:spcBef>
            </a:pPr>
            <a:endParaRPr lang="en-US" sz="2200" b="1" dirty="0">
              <a:solidFill>
                <a:srgbClr val="303030"/>
              </a:solidFill>
              <a:latin typeface="Times New Roman"/>
              <a:cs typeface="Times New Roman"/>
            </a:endParaRPr>
          </a:p>
        </p:txBody>
      </p:sp>
      <p:sp>
        <p:nvSpPr>
          <p:cNvPr id="26" name="TextBox 26"/>
          <p:cNvSpPr txBox="1"/>
          <p:nvPr/>
        </p:nvSpPr>
        <p:spPr>
          <a:xfrm>
            <a:off x="12792338" y="603866"/>
            <a:ext cx="4222217" cy="2359620"/>
          </a:xfrm>
          <a:prstGeom prst="rect">
            <a:avLst/>
          </a:prstGeom>
        </p:spPr>
        <p:txBody>
          <a:bodyPr wrap="square" lIns="0" tIns="0" rIns="0" bIns="0" rtlCol="0" anchor="t">
            <a:spAutoFit/>
          </a:bodyPr>
          <a:lstStyle/>
          <a:p>
            <a:pPr algn="ctr">
              <a:lnSpc>
                <a:spcPts val="2282"/>
              </a:lnSpc>
              <a:spcBef>
                <a:spcPct val="0"/>
              </a:spcBef>
            </a:pPr>
            <a:r>
              <a:rPr lang="en-US" sz="2200" b="1" dirty="0">
                <a:solidFill>
                  <a:srgbClr val="000000"/>
                </a:solidFill>
                <a:latin typeface="Times New Roman"/>
                <a:ea typeface="+mn-lt"/>
                <a:cs typeface="Times New Roman"/>
              </a:rPr>
              <a:t>     Scatter Plot and Heatmap</a:t>
            </a:r>
            <a:endParaRPr lang="en-US" sz="2200">
              <a:latin typeface="Times New Roman"/>
              <a:ea typeface="Calibri"/>
              <a:cs typeface="Times New Roman"/>
            </a:endParaRPr>
          </a:p>
          <a:p>
            <a:pPr algn="ctr">
              <a:lnSpc>
                <a:spcPts val="2282"/>
              </a:lnSpc>
              <a:spcBef>
                <a:spcPct val="0"/>
              </a:spcBef>
            </a:pPr>
            <a:r>
              <a:rPr lang="en-US" sz="2200" dirty="0">
                <a:solidFill>
                  <a:srgbClr val="000000"/>
                </a:solidFill>
                <a:latin typeface="Times New Roman"/>
                <a:ea typeface="+mn-lt"/>
                <a:cs typeface="Times New Roman"/>
                <a:sym typeface="Agrandir Medium"/>
              </a:rPr>
              <a:t>Two analytical tools that help recognize associations of fitness metrics include Scatter Plots and Heatmaps which measure relationships between heart rate as well as calorie consumption and workout results</a:t>
            </a:r>
            <a:r>
              <a:rPr lang="en-US" sz="2200" u="none" strike="noStrike" dirty="0">
                <a:solidFill>
                  <a:srgbClr val="000000"/>
                </a:solidFill>
                <a:latin typeface="Times New Roman"/>
                <a:ea typeface="+mn-lt"/>
                <a:cs typeface="Times New Roman"/>
                <a:sym typeface="Agrandir Medium"/>
              </a:rPr>
              <a:t>.</a:t>
            </a:r>
            <a:endParaRPr lang="en-US" sz="2200" dirty="0">
              <a:solidFill>
                <a:srgbClr val="000000"/>
              </a:solidFill>
              <a:latin typeface="Times New Roman"/>
              <a:ea typeface="+mn-lt"/>
              <a:cs typeface="Times New Roman"/>
            </a:endParaRPr>
          </a:p>
        </p:txBody>
      </p:sp>
      <p:sp>
        <p:nvSpPr>
          <p:cNvPr id="27" name="TextBox 27"/>
          <p:cNvSpPr txBox="1"/>
          <p:nvPr/>
        </p:nvSpPr>
        <p:spPr>
          <a:xfrm>
            <a:off x="12792338" y="5637215"/>
            <a:ext cx="4185932" cy="1474763"/>
          </a:xfrm>
          <a:prstGeom prst="rect">
            <a:avLst/>
          </a:prstGeom>
        </p:spPr>
        <p:txBody>
          <a:bodyPr wrap="square" lIns="0" tIns="0" rIns="0" bIns="0" rtlCol="0" anchor="t">
            <a:spAutoFit/>
          </a:bodyPr>
          <a:lstStyle/>
          <a:p>
            <a:pPr algn="ctr">
              <a:lnSpc>
                <a:spcPts val="2282"/>
              </a:lnSpc>
              <a:spcBef>
                <a:spcPct val="0"/>
              </a:spcBef>
            </a:pPr>
            <a:r>
              <a:rPr lang="en-US" sz="2100" dirty="0">
                <a:solidFill>
                  <a:srgbClr val="000000"/>
                </a:solidFill>
                <a:latin typeface="Times New Roman"/>
                <a:ea typeface="+mn-lt"/>
                <a:cs typeface="Times New Roman"/>
                <a:sym typeface="Agrandir Medium"/>
              </a:rPr>
              <a:t>Line Graphs </a:t>
            </a:r>
            <a:endParaRPr lang="en-US" sz="2100" dirty="0">
              <a:solidFill>
                <a:srgbClr val="000000"/>
              </a:solidFill>
              <a:latin typeface="Times New Roman"/>
              <a:ea typeface="+mn-lt"/>
              <a:cs typeface="Times New Roman"/>
            </a:endParaRPr>
          </a:p>
          <a:p>
            <a:pPr algn="ctr">
              <a:lnSpc>
                <a:spcPts val="2282"/>
              </a:lnSpc>
              <a:spcBef>
                <a:spcPct val="0"/>
              </a:spcBef>
            </a:pPr>
            <a:r>
              <a:rPr lang="en-US" sz="2100" dirty="0">
                <a:solidFill>
                  <a:srgbClr val="000000"/>
                </a:solidFill>
                <a:latin typeface="Times New Roman"/>
                <a:ea typeface="+mn-lt"/>
                <a:cs typeface="Times New Roman"/>
                <a:sym typeface="Agrandir Medium"/>
              </a:rPr>
              <a:t>Deliver information about the ongoing patterns of heart rate together with sleep duration and calorie usage throughout time</a:t>
            </a:r>
            <a:r>
              <a:rPr lang="en-US" sz="2100" u="none" strike="noStrike" dirty="0">
                <a:solidFill>
                  <a:srgbClr val="000000"/>
                </a:solidFill>
                <a:latin typeface="Times New Roman"/>
                <a:ea typeface="+mn-lt"/>
                <a:cs typeface="Times New Roman"/>
                <a:sym typeface="Agrandir Medium"/>
              </a:rPr>
              <a:t>.</a:t>
            </a:r>
            <a:endParaRPr lang="en-US" sz="2100" dirty="0">
              <a:solidFill>
                <a:srgbClr val="000000"/>
              </a:solidFill>
              <a:latin typeface="Times New Roman"/>
              <a:ea typeface="+mn-lt"/>
              <a:cs typeface="Times New Roman"/>
            </a:endParaRPr>
          </a:p>
        </p:txBody>
      </p:sp>
      <p:sp>
        <p:nvSpPr>
          <p:cNvPr id="28" name="TextBox 28"/>
          <p:cNvSpPr txBox="1"/>
          <p:nvPr/>
        </p:nvSpPr>
        <p:spPr>
          <a:xfrm>
            <a:off x="12792338" y="7932594"/>
            <a:ext cx="4185932" cy="884858"/>
          </a:xfrm>
          <a:prstGeom prst="rect">
            <a:avLst/>
          </a:prstGeom>
        </p:spPr>
        <p:txBody>
          <a:bodyPr wrap="square" lIns="0" tIns="0" rIns="0" bIns="0" rtlCol="0" anchor="t">
            <a:spAutoFit/>
          </a:bodyPr>
          <a:lstStyle/>
          <a:p>
            <a:pPr algn="ctr">
              <a:lnSpc>
                <a:spcPts val="2282"/>
              </a:lnSpc>
              <a:spcBef>
                <a:spcPct val="0"/>
              </a:spcBef>
            </a:pPr>
            <a:r>
              <a:rPr lang="en-US" sz="2200" b="1" dirty="0">
                <a:solidFill>
                  <a:srgbClr val="000000"/>
                </a:solidFill>
                <a:latin typeface="Times New Roman"/>
                <a:ea typeface="+mn-lt"/>
                <a:cs typeface="Times New Roman"/>
                <a:sym typeface="Agrandir Medium"/>
              </a:rPr>
              <a:t>Pie Charts</a:t>
            </a:r>
            <a:endParaRPr lang="en-US" sz="2200" b="1" dirty="0">
              <a:solidFill>
                <a:srgbClr val="000000"/>
              </a:solidFill>
              <a:latin typeface="Times New Roman"/>
              <a:ea typeface="+mn-lt"/>
              <a:cs typeface="Times New Roman"/>
            </a:endParaRPr>
          </a:p>
          <a:p>
            <a:pPr algn="ctr">
              <a:lnSpc>
                <a:spcPts val="2282"/>
              </a:lnSpc>
              <a:spcBef>
                <a:spcPct val="0"/>
              </a:spcBef>
            </a:pPr>
            <a:r>
              <a:rPr lang="en-US" sz="2200" dirty="0">
                <a:solidFill>
                  <a:srgbClr val="000000"/>
                </a:solidFill>
                <a:latin typeface="Times New Roman"/>
                <a:ea typeface="+mn-lt"/>
                <a:cs typeface="Times New Roman"/>
                <a:sym typeface="Agrandir Medium"/>
              </a:rPr>
              <a:t>Provide a visual breakdown of heart rate averages by workout type</a:t>
            </a:r>
            <a:r>
              <a:rPr lang="en-US" sz="2200" u="none" strike="noStrike" dirty="0">
                <a:solidFill>
                  <a:srgbClr val="000000"/>
                </a:solidFill>
                <a:latin typeface="Times New Roman"/>
                <a:ea typeface="+mn-lt"/>
                <a:cs typeface="Times New Roman"/>
                <a:sym typeface="Agrandir Medium"/>
              </a:rPr>
              <a:t>.</a:t>
            </a:r>
            <a:endParaRPr lang="en-US" sz="2200" dirty="0">
              <a:solidFill>
                <a:srgbClr val="000000"/>
              </a:solidFill>
              <a:latin typeface="Times New Roman"/>
              <a:ea typeface="+mn-lt"/>
              <a:cs typeface="Times New Roman"/>
            </a:endParaRPr>
          </a:p>
        </p:txBody>
      </p:sp>
      <p:sp>
        <p:nvSpPr>
          <p:cNvPr id="29" name="Freeform 29"/>
          <p:cNvSpPr/>
          <p:nvPr/>
        </p:nvSpPr>
        <p:spPr>
          <a:xfrm rot="13699946">
            <a:off x="6268945" y="2667908"/>
            <a:ext cx="908400" cy="407954"/>
          </a:xfrm>
          <a:custGeom>
            <a:avLst/>
            <a:gdLst/>
            <a:ahLst/>
            <a:cxnLst/>
            <a:rect l="l" t="t" r="r" b="b"/>
            <a:pathLst>
              <a:path w="908400" h="407954">
                <a:moveTo>
                  <a:pt x="0" y="0"/>
                </a:moveTo>
                <a:lnTo>
                  <a:pt x="908399" y="0"/>
                </a:lnTo>
                <a:lnTo>
                  <a:pt x="908399" y="407954"/>
                </a:lnTo>
                <a:lnTo>
                  <a:pt x="0" y="4079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a:cs typeface="Times New Roman"/>
            </a:endParaRPr>
          </a:p>
        </p:txBody>
      </p:sp>
      <p:sp>
        <p:nvSpPr>
          <p:cNvPr id="30" name="Freeform 30"/>
          <p:cNvSpPr/>
          <p:nvPr/>
        </p:nvSpPr>
        <p:spPr>
          <a:xfrm rot="18900000">
            <a:off x="11099584" y="2658410"/>
            <a:ext cx="908400" cy="407954"/>
          </a:xfrm>
          <a:custGeom>
            <a:avLst/>
            <a:gdLst/>
            <a:ahLst/>
            <a:cxnLst/>
            <a:rect l="l" t="t" r="r" b="b"/>
            <a:pathLst>
              <a:path w="908400" h="407954">
                <a:moveTo>
                  <a:pt x="0" y="0"/>
                </a:moveTo>
                <a:lnTo>
                  <a:pt x="908399" y="0"/>
                </a:lnTo>
                <a:lnTo>
                  <a:pt x="908399" y="407954"/>
                </a:lnTo>
                <a:lnTo>
                  <a:pt x="0" y="4079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a:cs typeface="Times New Roman"/>
            </a:endParaRPr>
          </a:p>
        </p:txBody>
      </p:sp>
      <p:sp>
        <p:nvSpPr>
          <p:cNvPr id="31" name="Freeform 31"/>
          <p:cNvSpPr/>
          <p:nvPr/>
        </p:nvSpPr>
        <p:spPr>
          <a:xfrm rot="3209977">
            <a:off x="11116585" y="7292038"/>
            <a:ext cx="874397" cy="392684"/>
          </a:xfrm>
          <a:custGeom>
            <a:avLst/>
            <a:gdLst/>
            <a:ahLst/>
            <a:cxnLst/>
            <a:rect l="l" t="t" r="r" b="b"/>
            <a:pathLst>
              <a:path w="874397" h="392684">
                <a:moveTo>
                  <a:pt x="0" y="0"/>
                </a:moveTo>
                <a:lnTo>
                  <a:pt x="874397" y="0"/>
                </a:lnTo>
                <a:lnTo>
                  <a:pt x="874397" y="392683"/>
                </a:lnTo>
                <a:lnTo>
                  <a:pt x="0" y="3926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a:cs typeface="Times New Roman"/>
            </a:endParaRPr>
          </a:p>
        </p:txBody>
      </p:sp>
      <p:sp>
        <p:nvSpPr>
          <p:cNvPr id="32" name="Freeform 32"/>
          <p:cNvSpPr/>
          <p:nvPr/>
        </p:nvSpPr>
        <p:spPr>
          <a:xfrm rot="7866361">
            <a:off x="6285946" y="7271110"/>
            <a:ext cx="874397" cy="392684"/>
          </a:xfrm>
          <a:custGeom>
            <a:avLst/>
            <a:gdLst/>
            <a:ahLst/>
            <a:cxnLst/>
            <a:rect l="l" t="t" r="r" b="b"/>
            <a:pathLst>
              <a:path w="874397" h="392684">
                <a:moveTo>
                  <a:pt x="0" y="0"/>
                </a:moveTo>
                <a:lnTo>
                  <a:pt x="874397" y="0"/>
                </a:lnTo>
                <a:lnTo>
                  <a:pt x="874397" y="392683"/>
                </a:lnTo>
                <a:lnTo>
                  <a:pt x="0" y="3926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a:cs typeface="Times New Roman"/>
            </a:endParaRPr>
          </a:p>
        </p:txBody>
      </p:sp>
      <p:sp>
        <p:nvSpPr>
          <p:cNvPr id="33" name="Freeform 33"/>
          <p:cNvSpPr/>
          <p:nvPr/>
        </p:nvSpPr>
        <p:spPr>
          <a:xfrm>
            <a:off x="7453689" y="6761990"/>
            <a:ext cx="3380621" cy="516313"/>
          </a:xfrm>
          <a:custGeom>
            <a:avLst/>
            <a:gdLst/>
            <a:ahLst/>
            <a:cxnLst/>
            <a:rect l="l" t="t" r="r" b="b"/>
            <a:pathLst>
              <a:path w="3380621" h="516313">
                <a:moveTo>
                  <a:pt x="0" y="0"/>
                </a:moveTo>
                <a:lnTo>
                  <a:pt x="3380622" y="0"/>
                </a:lnTo>
                <a:lnTo>
                  <a:pt x="3380622" y="516313"/>
                </a:lnTo>
                <a:lnTo>
                  <a:pt x="0" y="5163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a:cs typeface="Times New Roman"/>
            </a:endParaRPr>
          </a:p>
        </p:txBody>
      </p:sp>
      <p:grpSp>
        <p:nvGrpSpPr>
          <p:cNvPr id="34" name="Group 12">
            <a:extLst>
              <a:ext uri="{FF2B5EF4-FFF2-40B4-BE49-F238E27FC236}">
                <a16:creationId xmlns:a16="http://schemas.microsoft.com/office/drawing/2014/main" id="{5AF45915-5CA6-B8D0-565F-A4675CBA8484}"/>
              </a:ext>
            </a:extLst>
          </p:cNvPr>
          <p:cNvGrpSpPr/>
          <p:nvPr/>
        </p:nvGrpSpPr>
        <p:grpSpPr>
          <a:xfrm>
            <a:off x="12511308" y="3162646"/>
            <a:ext cx="4747992" cy="1856442"/>
            <a:chOff x="0" y="0"/>
            <a:chExt cx="1395706" cy="759115"/>
          </a:xfrm>
        </p:grpSpPr>
        <p:sp>
          <p:nvSpPr>
            <p:cNvPr id="35" name="Freeform 13">
              <a:extLst>
                <a:ext uri="{FF2B5EF4-FFF2-40B4-BE49-F238E27FC236}">
                  <a16:creationId xmlns:a16="http://schemas.microsoft.com/office/drawing/2014/main" id="{DE1B1D3D-2EF3-6F5A-B16E-3E0A10E65086}"/>
                </a:ext>
              </a:extLst>
            </p:cNvPr>
            <p:cNvSpPr/>
            <p:nvPr/>
          </p:nvSpPr>
          <p:spPr>
            <a:xfrm>
              <a:off x="0" y="0"/>
              <a:ext cx="1395706" cy="759115"/>
            </a:xfrm>
            <a:custGeom>
              <a:avLst/>
              <a:gdLst/>
              <a:ahLst/>
              <a:cxnLst/>
              <a:rect l="l" t="t" r="r" b="b"/>
              <a:pathLst>
                <a:path w="1395706" h="759115">
                  <a:moveTo>
                    <a:pt x="29350" y="0"/>
                  </a:moveTo>
                  <a:lnTo>
                    <a:pt x="1366356" y="0"/>
                  </a:lnTo>
                  <a:cubicBezTo>
                    <a:pt x="1382566" y="0"/>
                    <a:pt x="1395706" y="13141"/>
                    <a:pt x="1395706" y="29350"/>
                  </a:cubicBezTo>
                  <a:lnTo>
                    <a:pt x="1395706" y="729765"/>
                  </a:lnTo>
                  <a:cubicBezTo>
                    <a:pt x="1395706" y="745975"/>
                    <a:pt x="1382566" y="759115"/>
                    <a:pt x="1366356" y="759115"/>
                  </a:cubicBezTo>
                  <a:lnTo>
                    <a:pt x="29350" y="759115"/>
                  </a:lnTo>
                  <a:cubicBezTo>
                    <a:pt x="13141" y="759115"/>
                    <a:pt x="0" y="745975"/>
                    <a:pt x="0" y="729765"/>
                  </a:cubicBezTo>
                  <a:lnTo>
                    <a:pt x="0" y="29350"/>
                  </a:lnTo>
                  <a:cubicBezTo>
                    <a:pt x="0" y="13141"/>
                    <a:pt x="13141" y="0"/>
                    <a:pt x="29350" y="0"/>
                  </a:cubicBezTo>
                  <a:close/>
                </a:path>
              </a:pathLst>
            </a:custGeom>
            <a:solidFill>
              <a:srgbClr val="DEE19A"/>
            </a:solidFill>
            <a:ln cap="sq">
              <a:noFill/>
              <a:prstDash val="solid"/>
              <a:miter/>
            </a:ln>
          </p:spPr>
          <p:txBody>
            <a:bodyPr/>
            <a:lstStyle/>
            <a:p>
              <a:endParaRPr lang="en-US">
                <a:latin typeface="Times New Roman"/>
                <a:cs typeface="Times New Roman"/>
              </a:endParaRPr>
            </a:p>
          </p:txBody>
        </p:sp>
        <p:sp>
          <p:nvSpPr>
            <p:cNvPr id="36" name="TextBox 14">
              <a:extLst>
                <a:ext uri="{FF2B5EF4-FFF2-40B4-BE49-F238E27FC236}">
                  <a16:creationId xmlns:a16="http://schemas.microsoft.com/office/drawing/2014/main" id="{4B2734A2-0928-64DC-2C27-4D10850B7062}"/>
                </a:ext>
              </a:extLst>
            </p:cNvPr>
            <p:cNvSpPr txBox="1"/>
            <p:nvPr/>
          </p:nvSpPr>
          <p:spPr>
            <a:xfrm>
              <a:off x="0" y="28575"/>
              <a:ext cx="1395706" cy="730540"/>
            </a:xfrm>
            <a:prstGeom prst="rect">
              <a:avLst/>
            </a:prstGeom>
          </p:spPr>
          <p:txBody>
            <a:bodyPr lIns="50800" tIns="50800" rIns="50800" bIns="50800" rtlCol="0" anchor="ctr"/>
            <a:lstStyle/>
            <a:p>
              <a:pPr marL="0" lvl="0" indent="0" algn="ctr">
                <a:lnSpc>
                  <a:spcPts val="1925"/>
                </a:lnSpc>
                <a:spcBef>
                  <a:spcPct val="0"/>
                </a:spcBef>
              </a:pPr>
              <a:endParaRPr>
                <a:latin typeface="Times New Roman"/>
                <a:cs typeface="Times New Roman"/>
              </a:endParaRPr>
            </a:p>
          </p:txBody>
        </p:sp>
      </p:grpSp>
      <p:sp>
        <p:nvSpPr>
          <p:cNvPr id="37" name="TextBox 36">
            <a:extLst>
              <a:ext uri="{FF2B5EF4-FFF2-40B4-BE49-F238E27FC236}">
                <a16:creationId xmlns:a16="http://schemas.microsoft.com/office/drawing/2014/main" id="{18002FF9-9306-1A27-0C3B-3B21FB4685F8}"/>
              </a:ext>
            </a:extLst>
          </p:cNvPr>
          <p:cNvSpPr txBox="1"/>
          <p:nvPr/>
        </p:nvSpPr>
        <p:spPr>
          <a:xfrm>
            <a:off x="12810476" y="2841711"/>
            <a:ext cx="419781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100" dirty="0">
              <a:latin typeface="Times New Roman"/>
              <a:ea typeface="+mn-lt"/>
              <a:cs typeface="Times New Roman"/>
            </a:endParaRPr>
          </a:p>
          <a:p>
            <a:pPr algn="ctr"/>
            <a:r>
              <a:rPr lang="en-US" sz="2100" dirty="0">
                <a:latin typeface="Times New Roman"/>
                <a:ea typeface="+mn-lt"/>
                <a:cs typeface="Times New Roman"/>
              </a:rPr>
              <a:t>Bar Charts</a:t>
            </a:r>
          </a:p>
          <a:p>
            <a:pPr algn="ctr"/>
            <a:r>
              <a:rPr lang="en-US" sz="2100" dirty="0">
                <a:latin typeface="Times New Roman"/>
                <a:ea typeface="+mn-lt"/>
                <a:cs typeface="Times New Roman"/>
              </a:rPr>
              <a:t>Bar Charts reveal the comparison of calorie consumption during exercises that take place at different locations and with various workout types.</a:t>
            </a:r>
            <a:endParaRPr lang="en-US" sz="2100" dirty="0">
              <a:latin typeface="Times New Roman"/>
              <a:ea typeface="Calibri"/>
              <a:cs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otalTime>0</TotalTime>
  <Words>1468</Words>
  <Application>Microsoft Office PowerPoint</Application>
  <PresentationFormat>Custom</PresentationFormat>
  <Paragraphs>158</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Open Sauce</vt:lpstr>
      <vt:lpstr>Public Sans Bold</vt:lpstr>
      <vt:lpstr>Times New Roman</vt:lpstr>
      <vt:lpstr>Arial</vt:lpstr>
      <vt:lpstr>Calibri</vt:lpstr>
      <vt:lpstr>TT Milks Casual 700 One</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Training and Health Presentation</dc:title>
  <cp:lastModifiedBy>Koti, Sparsha Abinethri</cp:lastModifiedBy>
  <cp:revision>146</cp:revision>
  <dcterms:created xsi:type="dcterms:W3CDTF">2006-08-16T00:00:00Z</dcterms:created>
  <dcterms:modified xsi:type="dcterms:W3CDTF">2025-03-05T23:26:21Z</dcterms:modified>
  <dc:identifier>DAGgvl0X8Pg</dc:identifier>
</cp:coreProperties>
</file>